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0" r:id="rId2"/>
    <p:sldId id="358" r:id="rId3"/>
    <p:sldId id="359" r:id="rId4"/>
    <p:sldId id="362" r:id="rId5"/>
    <p:sldId id="363" r:id="rId6"/>
    <p:sldId id="356" r:id="rId7"/>
    <p:sldId id="374" r:id="rId8"/>
    <p:sldId id="350" r:id="rId9"/>
    <p:sldId id="378" r:id="rId10"/>
    <p:sldId id="368" r:id="rId11"/>
    <p:sldId id="376" r:id="rId12"/>
    <p:sldId id="365" r:id="rId13"/>
    <p:sldId id="375" r:id="rId14"/>
    <p:sldId id="377" r:id="rId15"/>
  </p:sldIdLst>
  <p:sldSz cx="9144000" cy="6858000" type="screen4x3"/>
  <p:notesSz cx="6808788" cy="99393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ja.Cipot" initials="MajaC" lastIdx="1" clrIdx="0"/>
  <p:cmAuthor id="1" name="Špela Polak" initials="ŠP" lastIdx="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6C8"/>
    <a:srgbClr val="706259"/>
    <a:srgbClr val="6CC04A"/>
    <a:srgbClr val="FFD700"/>
    <a:srgbClr val="DAEFD1"/>
    <a:srgbClr val="D1EBC7"/>
    <a:srgbClr val="E6EAF2"/>
    <a:srgbClr val="EAFAFA"/>
    <a:srgbClr val="D3D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0762" autoAdjust="0"/>
  </p:normalViewPr>
  <p:slideViewPr>
    <p:cSldViewPr>
      <p:cViewPr>
        <p:scale>
          <a:sx n="72" d="100"/>
          <a:sy n="72" d="100"/>
        </p:scale>
        <p:origin x="-11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pela Polak" userId="53cea3d0967945d6" providerId="LiveId" clId="{CF5239F5-C62C-4E9E-8D62-A60EC67B60EB}"/>
    <pc:docChg chg="modSld">
      <pc:chgData name="Špela Polak" userId="53cea3d0967945d6" providerId="LiveId" clId="{CF5239F5-C62C-4E9E-8D62-A60EC67B60EB}" dt="2017-09-18T12:43:31.518" v="6" actId="1076"/>
      <pc:docMkLst>
        <pc:docMk/>
      </pc:docMkLst>
      <pc:sldChg chg="modSp">
        <pc:chgData name="Špela Polak" userId="53cea3d0967945d6" providerId="LiveId" clId="{CF5239F5-C62C-4E9E-8D62-A60EC67B60EB}" dt="2017-09-18T12:43:31.518" v="6" actId="1076"/>
        <pc:sldMkLst>
          <pc:docMk/>
          <pc:sldMk cId="2330521018" sldId="356"/>
        </pc:sldMkLst>
        <pc:picChg chg="mod">
          <ac:chgData name="Špela Polak" userId="53cea3d0967945d6" providerId="LiveId" clId="{CF5239F5-C62C-4E9E-8D62-A60EC67B60EB}" dt="2017-09-18T12:43:31.518" v="6" actId="1076"/>
          <ac:picMkLst>
            <pc:docMk/>
            <pc:sldMk cId="2330521018" sldId="356"/>
            <ac:picMk id="10" creationId="{00000000-0000-0000-0000-000000000000}"/>
          </ac:picMkLst>
        </pc:picChg>
      </pc:sldChg>
      <pc:sldChg chg="modSp">
        <pc:chgData name="Špela Polak" userId="53cea3d0967945d6" providerId="LiveId" clId="{CF5239F5-C62C-4E9E-8D62-A60EC67B60EB}" dt="2017-09-18T12:43:17.318" v="5"/>
        <pc:sldMkLst>
          <pc:docMk/>
          <pc:sldMk cId="2287946755" sldId="359"/>
        </pc:sldMkLst>
        <pc:spChg chg="mod">
          <ac:chgData name="Špela Polak" userId="53cea3d0967945d6" providerId="LiveId" clId="{CF5239F5-C62C-4E9E-8D62-A60EC67B60EB}" dt="2017-09-18T12:43:17.318" v="5"/>
          <ac:spMkLst>
            <pc:docMk/>
            <pc:sldMk cId="2287946755" sldId="359"/>
            <ac:spMk id="5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hyperlink" Target="http://www.lifeandgrabhy.eu/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hyperlink" Target="http://e-odpadki.zeos.si/sl/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hyperlink" Target="https://life-recumetal.eu/en/" TargetMode="Externa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hyperlink" Target="http://www.re-birth.eu/domov/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hyperlink" Target="http://lifebaqua.eu/index.php/en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hyperlink" Target="http://www.lifeandgrabhy.eu/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hyperlink" Target="http://e-odpadki.zeos.si/sl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hyperlink" Target="https://life-recumetal.eu/en/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hyperlink" Target="http://www.re-birth.eu/domov/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hyperlink" Target="http://lifebaqua.eu/index.php/e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EC574-E682-47DF-A047-D076B6BEFFFD}" type="doc">
      <dgm:prSet loTypeId="urn:microsoft.com/office/officeart/2005/8/layout/vList3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D6A74543-D679-4E3C-A907-0E8A20EFCC1F}">
      <dgm:prSet custT="1"/>
      <dgm:spPr>
        <a:solidFill>
          <a:srgbClr val="706259"/>
        </a:solidFill>
      </dgm:spPr>
      <dgm:t>
        <a:bodyPr/>
        <a:lstStyle/>
        <a:p>
          <a:r>
            <a:rPr lang="sl-SI" sz="1600" b="1" dirty="0" smtClean="0">
              <a:latin typeface="Ubuntu"/>
            </a:rPr>
            <a:t>LIFE `N GRAB HY!</a:t>
          </a:r>
          <a:r>
            <a:rPr lang="en-US" sz="1600" b="1" dirty="0" smtClean="0">
              <a:latin typeface="Ubuntu"/>
            </a:rPr>
            <a:t> – </a:t>
          </a:r>
          <a:r>
            <a:rPr lang="sl-SI" sz="1600" b="1" dirty="0" err="1" smtClean="0">
              <a:latin typeface="Ubuntu"/>
            </a:rPr>
            <a:t>LIquidation</a:t>
          </a:r>
          <a:r>
            <a:rPr lang="sl-SI" sz="1600" b="1" dirty="0" smtClean="0">
              <a:latin typeface="Ubuntu"/>
            </a:rPr>
            <a:t> </a:t>
          </a:r>
          <a:r>
            <a:rPr lang="sl-SI" sz="1600" b="1" dirty="0" err="1" smtClean="0">
              <a:latin typeface="Ubuntu"/>
            </a:rPr>
            <a:t>of</a:t>
          </a:r>
          <a:r>
            <a:rPr lang="sl-SI" sz="1600" b="1" dirty="0" smtClean="0">
              <a:latin typeface="Ubuntu"/>
            </a:rPr>
            <a:t> </a:t>
          </a:r>
          <a:r>
            <a:rPr lang="sl-SI" sz="1600" b="1" dirty="0" err="1" smtClean="0">
              <a:latin typeface="Ubuntu"/>
            </a:rPr>
            <a:t>Full</a:t>
          </a:r>
          <a:r>
            <a:rPr lang="sl-SI" sz="1600" b="1" dirty="0" smtClean="0">
              <a:latin typeface="Ubuntu"/>
            </a:rPr>
            <a:t> </a:t>
          </a:r>
          <a:r>
            <a:rPr lang="sl-SI" sz="1600" b="1" smtClean="0">
              <a:latin typeface="Ubuntu"/>
            </a:rPr>
            <a:t>Emission</a:t>
          </a:r>
          <a:r>
            <a:rPr lang="sl-SI" sz="1600" b="1" dirty="0" smtClean="0">
              <a:latin typeface="Ubuntu"/>
            </a:rPr>
            <a:t> </a:t>
          </a:r>
          <a:r>
            <a:rPr lang="sl-SI" sz="1600" b="1" dirty="0" err="1" smtClean="0">
              <a:latin typeface="Ubuntu"/>
            </a:rPr>
            <a:t>and</a:t>
          </a:r>
          <a:r>
            <a:rPr lang="sl-SI" sz="1600" b="1" dirty="0" smtClean="0">
              <a:latin typeface="Ubuntu"/>
            </a:rPr>
            <a:t> </a:t>
          </a:r>
          <a:r>
            <a:rPr lang="sl-SI" sz="1600" b="1" dirty="0" err="1" smtClean="0">
              <a:latin typeface="Ubuntu"/>
            </a:rPr>
            <a:t>Noise</a:t>
          </a:r>
          <a:r>
            <a:rPr lang="sl-SI" sz="1600" b="1" dirty="0" smtClean="0">
              <a:latin typeface="Ubuntu"/>
            </a:rPr>
            <a:t> </a:t>
          </a:r>
          <a:r>
            <a:rPr lang="sl-SI" sz="1600" b="1" dirty="0" err="1" smtClean="0">
              <a:latin typeface="Ubuntu"/>
            </a:rPr>
            <a:t>levels</a:t>
          </a:r>
          <a:r>
            <a:rPr lang="sl-SI" sz="1600" b="1" dirty="0" smtClean="0">
              <a:latin typeface="Ubuntu"/>
            </a:rPr>
            <a:t> </a:t>
          </a:r>
          <a:r>
            <a:rPr lang="sl-SI" sz="1600" b="1" dirty="0" err="1" smtClean="0">
              <a:latin typeface="Ubuntu"/>
            </a:rPr>
            <a:t>while</a:t>
          </a:r>
          <a:r>
            <a:rPr lang="sl-SI" sz="1600" b="1" dirty="0" smtClean="0">
              <a:latin typeface="Ubuntu"/>
            </a:rPr>
            <a:t> </a:t>
          </a:r>
          <a:r>
            <a:rPr lang="sl-SI" sz="1600" b="1" dirty="0" err="1" smtClean="0">
              <a:latin typeface="Ubuntu"/>
            </a:rPr>
            <a:t>GARBage</a:t>
          </a:r>
          <a:r>
            <a:rPr lang="sl-SI" sz="1600" b="1" dirty="0" smtClean="0">
              <a:latin typeface="Ubuntu"/>
            </a:rPr>
            <a:t> </a:t>
          </a:r>
          <a:r>
            <a:rPr lang="sl-SI" sz="1600" b="1" dirty="0" err="1" smtClean="0">
              <a:latin typeface="Ubuntu"/>
            </a:rPr>
            <a:t>collection</a:t>
          </a:r>
          <a:r>
            <a:rPr lang="sl-SI" sz="1600" b="1" dirty="0" smtClean="0">
              <a:latin typeface="Ubuntu"/>
            </a:rPr>
            <a:t> </a:t>
          </a:r>
          <a:r>
            <a:rPr lang="sl-SI" sz="1600" b="1" dirty="0" err="1" smtClean="0">
              <a:latin typeface="Ubuntu"/>
            </a:rPr>
            <a:t>with</a:t>
          </a:r>
          <a:r>
            <a:rPr lang="sl-SI" sz="1600" b="1" dirty="0" smtClean="0">
              <a:latin typeface="Ubuntu"/>
            </a:rPr>
            <a:t> </a:t>
          </a:r>
          <a:r>
            <a:rPr lang="sl-SI" sz="1600" b="1" dirty="0" err="1" smtClean="0">
              <a:latin typeface="Ubuntu"/>
            </a:rPr>
            <a:t>Hydrogen</a:t>
          </a:r>
          <a:r>
            <a:rPr lang="sl-SI" sz="1600" b="1" dirty="0" smtClean="0">
              <a:latin typeface="Ubuntu"/>
            </a:rPr>
            <a:t> </a:t>
          </a:r>
          <a:r>
            <a:rPr lang="sl-SI" sz="1200" b="0" dirty="0" smtClean="0">
              <a:latin typeface="Ubuntu"/>
              <a:hlinkClick xmlns:r="http://schemas.openxmlformats.org/officeDocument/2006/relationships" r:id="rId1"/>
            </a:rPr>
            <a:t>(LIFE15 ENV/BE/000415)</a:t>
          </a:r>
          <a:endParaRPr lang="sl-SI" sz="1200" b="0" dirty="0">
            <a:latin typeface="Ubuntu"/>
          </a:endParaRPr>
        </a:p>
      </dgm:t>
    </dgm:pt>
    <dgm:pt modelId="{365D522C-5F7B-46DE-AF6A-29FCD76E703D}" type="parTrans" cxnId="{1955F7AB-E548-401F-9C6F-53C18C1B861A}">
      <dgm:prSet/>
      <dgm:spPr/>
      <dgm:t>
        <a:bodyPr/>
        <a:lstStyle/>
        <a:p>
          <a:endParaRPr lang="sl-SI"/>
        </a:p>
      </dgm:t>
    </dgm:pt>
    <dgm:pt modelId="{4312A380-499A-4CC7-AAFE-3F747A5B427F}" type="sibTrans" cxnId="{1955F7AB-E548-401F-9C6F-53C18C1B861A}">
      <dgm:prSet/>
      <dgm:spPr/>
      <dgm:t>
        <a:bodyPr/>
        <a:lstStyle/>
        <a:p>
          <a:endParaRPr lang="sl-SI"/>
        </a:p>
      </dgm:t>
    </dgm:pt>
    <dgm:pt modelId="{1C1E3819-4C28-4499-9A8E-CF2889D7745D}" type="pres">
      <dgm:prSet presAssocID="{9B1EC574-E682-47DF-A047-D076B6BEFFF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ACFBCE0-2EB1-47E5-B3D2-A5611A79AB53}" type="pres">
      <dgm:prSet presAssocID="{D6A74543-D679-4E3C-A907-0E8A20EFCC1F}" presName="composite" presStyleCnt="0"/>
      <dgm:spPr/>
    </dgm:pt>
    <dgm:pt modelId="{9C691E8B-65F4-4238-9BAD-F76F48E91A53}" type="pres">
      <dgm:prSet presAssocID="{D6A74543-D679-4E3C-A907-0E8A20EFCC1F}" presName="imgShp" presStyleLbl="fgImgPlace1" presStyleIdx="0" presStyleCn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l-SI"/>
        </a:p>
      </dgm:t>
    </dgm:pt>
    <dgm:pt modelId="{84F06D2E-923E-47F7-8B4C-AC038194418A}" type="pres">
      <dgm:prSet presAssocID="{D6A74543-D679-4E3C-A907-0E8A20EFCC1F}" presName="txShp" presStyleLbl="node1" presStyleIdx="0" presStyleCnt="1" custLinFactNeighborX="-43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E1ED48D-06E5-4656-ADCA-B14F00BE1290}" type="presOf" srcId="{9B1EC574-E682-47DF-A047-D076B6BEFFFD}" destId="{1C1E3819-4C28-4499-9A8E-CF2889D7745D}" srcOrd="0" destOrd="0" presId="urn:microsoft.com/office/officeart/2005/8/layout/vList3"/>
    <dgm:cxn modelId="{6DD82783-7E88-44AE-A427-DCFEF18805C5}" type="presOf" srcId="{D6A74543-D679-4E3C-A907-0E8A20EFCC1F}" destId="{84F06D2E-923E-47F7-8B4C-AC038194418A}" srcOrd="0" destOrd="0" presId="urn:microsoft.com/office/officeart/2005/8/layout/vList3"/>
    <dgm:cxn modelId="{1955F7AB-E548-401F-9C6F-53C18C1B861A}" srcId="{9B1EC574-E682-47DF-A047-D076B6BEFFFD}" destId="{D6A74543-D679-4E3C-A907-0E8A20EFCC1F}" srcOrd="0" destOrd="0" parTransId="{365D522C-5F7B-46DE-AF6A-29FCD76E703D}" sibTransId="{4312A380-499A-4CC7-AAFE-3F747A5B427F}"/>
    <dgm:cxn modelId="{87D3F9CF-4A6A-4508-BB02-68748AA2F25F}" type="presParOf" srcId="{1C1E3819-4C28-4499-9A8E-CF2889D7745D}" destId="{3ACFBCE0-2EB1-47E5-B3D2-A5611A79AB53}" srcOrd="0" destOrd="0" presId="urn:microsoft.com/office/officeart/2005/8/layout/vList3"/>
    <dgm:cxn modelId="{CC09EE61-D718-44FD-97CB-43AFCF6BEDED}" type="presParOf" srcId="{3ACFBCE0-2EB1-47E5-B3D2-A5611A79AB53}" destId="{9C691E8B-65F4-4238-9BAD-F76F48E91A53}" srcOrd="0" destOrd="0" presId="urn:microsoft.com/office/officeart/2005/8/layout/vList3"/>
    <dgm:cxn modelId="{156CED27-A4C1-44B2-ABDD-FCECB4A5F229}" type="presParOf" srcId="{3ACFBCE0-2EB1-47E5-B3D2-A5611A79AB53}" destId="{84F06D2E-923E-47F7-8B4C-AC03819441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EC574-E682-47DF-A047-D076B6BEFFFD}" type="doc">
      <dgm:prSet loTypeId="urn:microsoft.com/office/officeart/2005/8/layout/vList3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D6A74543-D679-4E3C-A907-0E8A20EFCC1F}">
      <dgm:prSet custT="1"/>
      <dgm:spPr>
        <a:solidFill>
          <a:srgbClr val="706259"/>
        </a:solidFill>
      </dgm:spPr>
      <dgm:t>
        <a:bodyPr/>
        <a:lstStyle/>
        <a:p>
          <a:r>
            <a:rPr lang="sl-SI" sz="1600" b="1" dirty="0" smtClean="0">
              <a:latin typeface="Ubuntu"/>
            </a:rPr>
            <a:t>LIFE Gospodarjenje z e-odpadki</a:t>
          </a:r>
          <a:r>
            <a:rPr lang="en-US" sz="1600" b="1" dirty="0" smtClean="0">
              <a:latin typeface="Ubuntu"/>
            </a:rPr>
            <a:t> - </a:t>
          </a:r>
          <a:r>
            <a:rPr lang="sl-SI" sz="1600" b="1" dirty="0" smtClean="0">
              <a:latin typeface="Ubuntu"/>
            </a:rPr>
            <a:t>Upravljanje električnih in elektronskih odpadkov in odpadnih akumulatorjev in baterij ter potrošnikom prijazno zbiranje in ozaveščanje </a:t>
          </a:r>
          <a:r>
            <a:rPr lang="sl-SI" sz="1200" b="0" dirty="0" smtClean="0">
              <a:latin typeface="Ubuntu"/>
              <a:hlinkClick xmlns:r="http://schemas.openxmlformats.org/officeDocument/2006/relationships" r:id="rId1"/>
            </a:rPr>
            <a:t>(LIFE14 GIE/SI/000176)</a:t>
          </a:r>
          <a:endParaRPr lang="sl-SI" sz="1200" b="0" dirty="0">
            <a:latin typeface="Ubuntu"/>
          </a:endParaRPr>
        </a:p>
      </dgm:t>
    </dgm:pt>
    <dgm:pt modelId="{365D522C-5F7B-46DE-AF6A-29FCD76E703D}" type="parTrans" cxnId="{1955F7AB-E548-401F-9C6F-53C18C1B861A}">
      <dgm:prSet/>
      <dgm:spPr/>
      <dgm:t>
        <a:bodyPr/>
        <a:lstStyle/>
        <a:p>
          <a:endParaRPr lang="sl-SI"/>
        </a:p>
      </dgm:t>
    </dgm:pt>
    <dgm:pt modelId="{4312A380-499A-4CC7-AAFE-3F747A5B427F}" type="sibTrans" cxnId="{1955F7AB-E548-401F-9C6F-53C18C1B861A}">
      <dgm:prSet/>
      <dgm:spPr/>
      <dgm:t>
        <a:bodyPr/>
        <a:lstStyle/>
        <a:p>
          <a:endParaRPr lang="sl-SI"/>
        </a:p>
      </dgm:t>
    </dgm:pt>
    <dgm:pt modelId="{1C1E3819-4C28-4499-9A8E-CF2889D7745D}" type="pres">
      <dgm:prSet presAssocID="{9B1EC574-E682-47DF-A047-D076B6BEFFF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ACFBCE0-2EB1-47E5-B3D2-A5611A79AB53}" type="pres">
      <dgm:prSet presAssocID="{D6A74543-D679-4E3C-A907-0E8A20EFCC1F}" presName="composite" presStyleCnt="0"/>
      <dgm:spPr/>
    </dgm:pt>
    <dgm:pt modelId="{9C691E8B-65F4-4238-9BAD-F76F48E91A53}" type="pres">
      <dgm:prSet presAssocID="{D6A74543-D679-4E3C-A907-0E8A20EFCC1F}" presName="imgShp" presStyleLbl="fgImgPlace1" presStyleIdx="0" presStyleCn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l-SI"/>
        </a:p>
      </dgm:t>
    </dgm:pt>
    <dgm:pt modelId="{84F06D2E-923E-47F7-8B4C-AC038194418A}" type="pres">
      <dgm:prSet presAssocID="{D6A74543-D679-4E3C-A907-0E8A20EFCC1F}" presName="txShp" presStyleLbl="node1" presStyleIdx="0" presStyleCnt="1" custScaleY="100098" custLinFactNeighborX="-43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955F7AB-E548-401F-9C6F-53C18C1B861A}" srcId="{9B1EC574-E682-47DF-A047-D076B6BEFFFD}" destId="{D6A74543-D679-4E3C-A907-0E8A20EFCC1F}" srcOrd="0" destOrd="0" parTransId="{365D522C-5F7B-46DE-AF6A-29FCD76E703D}" sibTransId="{4312A380-499A-4CC7-AAFE-3F747A5B427F}"/>
    <dgm:cxn modelId="{D71F6B28-E7E5-4432-B874-09929DAC6CE8}" type="presOf" srcId="{D6A74543-D679-4E3C-A907-0E8A20EFCC1F}" destId="{84F06D2E-923E-47F7-8B4C-AC038194418A}" srcOrd="0" destOrd="0" presId="urn:microsoft.com/office/officeart/2005/8/layout/vList3"/>
    <dgm:cxn modelId="{264DD7C6-F923-4DDD-9DA0-D97A38706385}" type="presOf" srcId="{9B1EC574-E682-47DF-A047-D076B6BEFFFD}" destId="{1C1E3819-4C28-4499-9A8E-CF2889D7745D}" srcOrd="0" destOrd="0" presId="urn:microsoft.com/office/officeart/2005/8/layout/vList3"/>
    <dgm:cxn modelId="{BFB6D415-94F8-4D45-8E26-B7D620AF9854}" type="presParOf" srcId="{1C1E3819-4C28-4499-9A8E-CF2889D7745D}" destId="{3ACFBCE0-2EB1-47E5-B3D2-A5611A79AB53}" srcOrd="0" destOrd="0" presId="urn:microsoft.com/office/officeart/2005/8/layout/vList3"/>
    <dgm:cxn modelId="{AE5846EB-9BA7-4F25-A924-B9788140DB5E}" type="presParOf" srcId="{3ACFBCE0-2EB1-47E5-B3D2-A5611A79AB53}" destId="{9C691E8B-65F4-4238-9BAD-F76F48E91A53}" srcOrd="0" destOrd="0" presId="urn:microsoft.com/office/officeart/2005/8/layout/vList3"/>
    <dgm:cxn modelId="{F0C10937-7B90-4279-B475-385C8527E2AC}" type="presParOf" srcId="{3ACFBCE0-2EB1-47E5-B3D2-A5611A79AB53}" destId="{84F06D2E-923E-47F7-8B4C-AC03819441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1EC574-E682-47DF-A047-D076B6BEFFFD}" type="doc">
      <dgm:prSet loTypeId="urn:microsoft.com/office/officeart/2005/8/layout/vList3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D6A74543-D679-4E3C-A907-0E8A20EFCC1F}">
      <dgm:prSet custT="1"/>
      <dgm:spPr>
        <a:solidFill>
          <a:srgbClr val="706259"/>
        </a:solidFill>
      </dgm:spPr>
      <dgm:t>
        <a:bodyPr/>
        <a:lstStyle/>
        <a:p>
          <a:r>
            <a:rPr lang="en-US" sz="1600" b="1" dirty="0" smtClean="0">
              <a:latin typeface="Ubuntu"/>
            </a:rPr>
            <a:t>LIFE RECUMETAL - Demonstration of the recovery of critical metals such as indium and yttrium by recycling discarded flat panels</a:t>
          </a:r>
          <a:r>
            <a:rPr lang="sl-SI" sz="1600" b="1" dirty="0" smtClean="0">
              <a:latin typeface="Ubuntu"/>
            </a:rPr>
            <a:t> </a:t>
          </a:r>
          <a:r>
            <a:rPr lang="sl-SI" sz="1200" b="0" dirty="0" smtClean="0">
              <a:latin typeface="Ubuntu"/>
              <a:hlinkClick xmlns:r="http://schemas.openxmlformats.org/officeDocument/2006/relationships" r:id="rId1"/>
            </a:rPr>
            <a:t>(LIFE14 ENV/ES/000450)</a:t>
          </a:r>
          <a:endParaRPr lang="sl-SI" sz="1200" b="0" dirty="0">
            <a:latin typeface="Ubuntu"/>
          </a:endParaRPr>
        </a:p>
      </dgm:t>
    </dgm:pt>
    <dgm:pt modelId="{365D522C-5F7B-46DE-AF6A-29FCD76E703D}" type="parTrans" cxnId="{1955F7AB-E548-401F-9C6F-53C18C1B861A}">
      <dgm:prSet/>
      <dgm:spPr/>
      <dgm:t>
        <a:bodyPr/>
        <a:lstStyle/>
        <a:p>
          <a:endParaRPr lang="sl-SI"/>
        </a:p>
      </dgm:t>
    </dgm:pt>
    <dgm:pt modelId="{4312A380-499A-4CC7-AAFE-3F747A5B427F}" type="sibTrans" cxnId="{1955F7AB-E548-401F-9C6F-53C18C1B861A}">
      <dgm:prSet/>
      <dgm:spPr/>
      <dgm:t>
        <a:bodyPr/>
        <a:lstStyle/>
        <a:p>
          <a:endParaRPr lang="sl-SI"/>
        </a:p>
      </dgm:t>
    </dgm:pt>
    <dgm:pt modelId="{1C1E3819-4C28-4499-9A8E-CF2889D7745D}" type="pres">
      <dgm:prSet presAssocID="{9B1EC574-E682-47DF-A047-D076B6BEFFF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ACFBCE0-2EB1-47E5-B3D2-A5611A79AB53}" type="pres">
      <dgm:prSet presAssocID="{D6A74543-D679-4E3C-A907-0E8A20EFCC1F}" presName="composite" presStyleCnt="0"/>
      <dgm:spPr/>
    </dgm:pt>
    <dgm:pt modelId="{9C691E8B-65F4-4238-9BAD-F76F48E91A53}" type="pres">
      <dgm:prSet presAssocID="{D6A74543-D679-4E3C-A907-0E8A20EFCC1F}" presName="imgShp" presStyleLbl="fgImgPlace1" presStyleIdx="0" presStyleCn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l-SI"/>
        </a:p>
      </dgm:t>
    </dgm:pt>
    <dgm:pt modelId="{84F06D2E-923E-47F7-8B4C-AC038194418A}" type="pres">
      <dgm:prSet presAssocID="{D6A74543-D679-4E3C-A907-0E8A20EFCC1F}" presName="txShp" presStyleLbl="node1" presStyleIdx="0" presStyleCnt="1" custLinFactNeighborX="-43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955F7AB-E548-401F-9C6F-53C18C1B861A}" srcId="{9B1EC574-E682-47DF-A047-D076B6BEFFFD}" destId="{D6A74543-D679-4E3C-A907-0E8A20EFCC1F}" srcOrd="0" destOrd="0" parTransId="{365D522C-5F7B-46DE-AF6A-29FCD76E703D}" sibTransId="{4312A380-499A-4CC7-AAFE-3F747A5B427F}"/>
    <dgm:cxn modelId="{DCA58D25-5953-4866-9872-CCFAC97878B1}" type="presOf" srcId="{D6A74543-D679-4E3C-A907-0E8A20EFCC1F}" destId="{84F06D2E-923E-47F7-8B4C-AC038194418A}" srcOrd="0" destOrd="0" presId="urn:microsoft.com/office/officeart/2005/8/layout/vList3"/>
    <dgm:cxn modelId="{BFE80A3B-2AA7-4A3C-8BC3-4AA798F2E894}" type="presOf" srcId="{9B1EC574-E682-47DF-A047-D076B6BEFFFD}" destId="{1C1E3819-4C28-4499-9A8E-CF2889D7745D}" srcOrd="0" destOrd="0" presId="urn:microsoft.com/office/officeart/2005/8/layout/vList3"/>
    <dgm:cxn modelId="{612247C8-2784-40AC-B8C7-FE2503D1C705}" type="presParOf" srcId="{1C1E3819-4C28-4499-9A8E-CF2889D7745D}" destId="{3ACFBCE0-2EB1-47E5-B3D2-A5611A79AB53}" srcOrd="0" destOrd="0" presId="urn:microsoft.com/office/officeart/2005/8/layout/vList3"/>
    <dgm:cxn modelId="{9D38671E-7F67-4E46-858C-EDFFB409E4D7}" type="presParOf" srcId="{3ACFBCE0-2EB1-47E5-B3D2-A5611A79AB53}" destId="{9C691E8B-65F4-4238-9BAD-F76F48E91A53}" srcOrd="0" destOrd="0" presId="urn:microsoft.com/office/officeart/2005/8/layout/vList3"/>
    <dgm:cxn modelId="{BF2B9E5B-82EF-42E1-92EC-7D4D5887E744}" type="presParOf" srcId="{3ACFBCE0-2EB1-47E5-B3D2-A5611A79AB53}" destId="{84F06D2E-923E-47F7-8B4C-AC03819441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1EC574-E682-47DF-A047-D076B6BEFFFD}" type="doc">
      <dgm:prSet loTypeId="urn:microsoft.com/office/officeart/2005/8/layout/vList3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D6A74543-D679-4E3C-A907-0E8A20EFCC1F}">
      <dgm:prSet custT="1"/>
      <dgm:spPr>
        <a:solidFill>
          <a:srgbClr val="706259"/>
        </a:solidFill>
      </dgm:spPr>
      <dgm:t>
        <a:bodyPr/>
        <a:lstStyle/>
        <a:p>
          <a:r>
            <a:rPr lang="sl-SI" sz="1600" b="1" dirty="0" err="1" smtClean="0">
              <a:latin typeface="Ubuntu"/>
            </a:rPr>
            <a:t>ReBirth</a:t>
          </a:r>
          <a:r>
            <a:rPr lang="sl-SI" sz="1600" b="1" dirty="0" smtClean="0">
              <a:latin typeface="Ubuntu"/>
            </a:rPr>
            <a:t> </a:t>
          </a:r>
          <a:r>
            <a:rPr lang="en-US" sz="1600" b="1" dirty="0" smtClean="0">
              <a:latin typeface="Ubuntu"/>
            </a:rPr>
            <a:t>– </a:t>
          </a:r>
          <a:r>
            <a:rPr lang="sl-SI" sz="1600" b="1" dirty="0" smtClean="0">
              <a:latin typeface="Ubuntu"/>
            </a:rPr>
            <a:t>Promocija recikliranja industrijskih in gradbenih odpadkov in njihove uporabe v gradbeništvu </a:t>
          </a:r>
          <a:r>
            <a:rPr lang="sl-SI" sz="1200" b="0" dirty="0" smtClean="0">
              <a:latin typeface="Ubuntu"/>
              <a:hlinkClick xmlns:r="http://schemas.openxmlformats.org/officeDocument/2006/relationships" r:id="rId1"/>
            </a:rPr>
            <a:t>(LIFE10 INF/SI/000138)</a:t>
          </a:r>
          <a:endParaRPr lang="sl-SI" sz="1200" b="0" dirty="0">
            <a:latin typeface="Ubuntu"/>
          </a:endParaRPr>
        </a:p>
      </dgm:t>
    </dgm:pt>
    <dgm:pt modelId="{365D522C-5F7B-46DE-AF6A-29FCD76E703D}" type="parTrans" cxnId="{1955F7AB-E548-401F-9C6F-53C18C1B861A}">
      <dgm:prSet/>
      <dgm:spPr/>
      <dgm:t>
        <a:bodyPr/>
        <a:lstStyle/>
        <a:p>
          <a:endParaRPr lang="sl-SI"/>
        </a:p>
      </dgm:t>
    </dgm:pt>
    <dgm:pt modelId="{4312A380-499A-4CC7-AAFE-3F747A5B427F}" type="sibTrans" cxnId="{1955F7AB-E548-401F-9C6F-53C18C1B861A}">
      <dgm:prSet/>
      <dgm:spPr/>
      <dgm:t>
        <a:bodyPr/>
        <a:lstStyle/>
        <a:p>
          <a:endParaRPr lang="sl-SI"/>
        </a:p>
      </dgm:t>
    </dgm:pt>
    <dgm:pt modelId="{1C1E3819-4C28-4499-9A8E-CF2889D7745D}" type="pres">
      <dgm:prSet presAssocID="{9B1EC574-E682-47DF-A047-D076B6BEFFF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ACFBCE0-2EB1-47E5-B3D2-A5611A79AB53}" type="pres">
      <dgm:prSet presAssocID="{D6A74543-D679-4E3C-A907-0E8A20EFCC1F}" presName="composite" presStyleCnt="0"/>
      <dgm:spPr/>
    </dgm:pt>
    <dgm:pt modelId="{9C691E8B-65F4-4238-9BAD-F76F48E91A53}" type="pres">
      <dgm:prSet presAssocID="{D6A74543-D679-4E3C-A907-0E8A20EFCC1F}" presName="imgShp" presStyleLbl="fgImgPlace1" presStyleIdx="0" presStyleCn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l-SI"/>
        </a:p>
      </dgm:t>
    </dgm:pt>
    <dgm:pt modelId="{84F06D2E-923E-47F7-8B4C-AC038194418A}" type="pres">
      <dgm:prSet presAssocID="{D6A74543-D679-4E3C-A907-0E8A20EFCC1F}" presName="txShp" presStyleLbl="node1" presStyleIdx="0" presStyleCnt="1" custLinFactNeighborX="-43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82E5AD4-A00D-45CA-8EBC-29977243CC09}" type="presOf" srcId="{D6A74543-D679-4E3C-A907-0E8A20EFCC1F}" destId="{84F06D2E-923E-47F7-8B4C-AC038194418A}" srcOrd="0" destOrd="0" presId="urn:microsoft.com/office/officeart/2005/8/layout/vList3"/>
    <dgm:cxn modelId="{1955F7AB-E548-401F-9C6F-53C18C1B861A}" srcId="{9B1EC574-E682-47DF-A047-D076B6BEFFFD}" destId="{D6A74543-D679-4E3C-A907-0E8A20EFCC1F}" srcOrd="0" destOrd="0" parTransId="{365D522C-5F7B-46DE-AF6A-29FCD76E703D}" sibTransId="{4312A380-499A-4CC7-AAFE-3F747A5B427F}"/>
    <dgm:cxn modelId="{BD19DBDD-42F8-4D04-B9C6-9AA0B07CD0B8}" type="presOf" srcId="{9B1EC574-E682-47DF-A047-D076B6BEFFFD}" destId="{1C1E3819-4C28-4499-9A8E-CF2889D7745D}" srcOrd="0" destOrd="0" presId="urn:microsoft.com/office/officeart/2005/8/layout/vList3"/>
    <dgm:cxn modelId="{B6BE4B61-694D-4B2D-9818-C63E4FF60BF9}" type="presParOf" srcId="{1C1E3819-4C28-4499-9A8E-CF2889D7745D}" destId="{3ACFBCE0-2EB1-47E5-B3D2-A5611A79AB53}" srcOrd="0" destOrd="0" presId="urn:microsoft.com/office/officeart/2005/8/layout/vList3"/>
    <dgm:cxn modelId="{BDC4B803-8692-4DA6-93C5-2E1350E402DA}" type="presParOf" srcId="{3ACFBCE0-2EB1-47E5-B3D2-A5611A79AB53}" destId="{9C691E8B-65F4-4238-9BAD-F76F48E91A53}" srcOrd="0" destOrd="0" presId="urn:microsoft.com/office/officeart/2005/8/layout/vList3"/>
    <dgm:cxn modelId="{A4A97529-4BB6-450C-B467-E84B68086BD8}" type="presParOf" srcId="{3ACFBCE0-2EB1-47E5-B3D2-A5611A79AB53}" destId="{84F06D2E-923E-47F7-8B4C-AC03819441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1EC574-E682-47DF-A047-D076B6BEFFFD}" type="doc">
      <dgm:prSet loTypeId="urn:microsoft.com/office/officeart/2005/8/layout/vList3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D6A74543-D679-4E3C-A907-0E8A20EFCC1F}">
      <dgm:prSet custT="1"/>
      <dgm:spPr>
        <a:solidFill>
          <a:srgbClr val="706259"/>
        </a:solidFill>
      </dgm:spPr>
      <dgm:t>
        <a:bodyPr/>
        <a:lstStyle/>
        <a:p>
          <a:r>
            <a:rPr lang="en-US" sz="1600" b="1" dirty="0" smtClean="0">
              <a:latin typeface="Ubuntu"/>
            </a:rPr>
            <a:t>LIFE BAQUA - Solutions through the new use for a waste of banana crop to develop products in aquaculture and plastics sector</a:t>
          </a:r>
          <a:r>
            <a:rPr lang="sl-SI" sz="1600" b="1" dirty="0" smtClean="0">
              <a:latin typeface="Ubuntu"/>
            </a:rPr>
            <a:t>  </a:t>
          </a:r>
          <a:r>
            <a:rPr lang="sl-SI" sz="1200" b="0" dirty="0" smtClean="0">
              <a:latin typeface="Ubuntu"/>
              <a:hlinkClick xmlns:r="http://schemas.openxmlformats.org/officeDocument/2006/relationships" r:id="rId1"/>
            </a:rPr>
            <a:t>(LIFE15 ENV/ES/000157)</a:t>
          </a:r>
          <a:endParaRPr lang="sl-SI" sz="1200" b="0" dirty="0">
            <a:latin typeface="Ubuntu"/>
          </a:endParaRPr>
        </a:p>
      </dgm:t>
    </dgm:pt>
    <dgm:pt modelId="{365D522C-5F7B-46DE-AF6A-29FCD76E703D}" type="parTrans" cxnId="{1955F7AB-E548-401F-9C6F-53C18C1B861A}">
      <dgm:prSet/>
      <dgm:spPr/>
      <dgm:t>
        <a:bodyPr/>
        <a:lstStyle/>
        <a:p>
          <a:endParaRPr lang="sl-SI"/>
        </a:p>
      </dgm:t>
    </dgm:pt>
    <dgm:pt modelId="{4312A380-499A-4CC7-AAFE-3F747A5B427F}" type="sibTrans" cxnId="{1955F7AB-E548-401F-9C6F-53C18C1B861A}">
      <dgm:prSet/>
      <dgm:spPr/>
      <dgm:t>
        <a:bodyPr/>
        <a:lstStyle/>
        <a:p>
          <a:endParaRPr lang="sl-SI"/>
        </a:p>
      </dgm:t>
    </dgm:pt>
    <dgm:pt modelId="{1C1E3819-4C28-4499-9A8E-CF2889D7745D}" type="pres">
      <dgm:prSet presAssocID="{9B1EC574-E682-47DF-A047-D076B6BEFFF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ACFBCE0-2EB1-47E5-B3D2-A5611A79AB53}" type="pres">
      <dgm:prSet presAssocID="{D6A74543-D679-4E3C-A907-0E8A20EFCC1F}" presName="composite" presStyleCnt="0"/>
      <dgm:spPr/>
    </dgm:pt>
    <dgm:pt modelId="{9C691E8B-65F4-4238-9BAD-F76F48E91A53}" type="pres">
      <dgm:prSet presAssocID="{D6A74543-D679-4E3C-A907-0E8A20EFCC1F}" presName="imgShp" presStyleLbl="fgImgPlace1" presStyleIdx="0" presStyleCn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l-SI"/>
        </a:p>
      </dgm:t>
    </dgm:pt>
    <dgm:pt modelId="{84F06D2E-923E-47F7-8B4C-AC038194418A}" type="pres">
      <dgm:prSet presAssocID="{D6A74543-D679-4E3C-A907-0E8A20EFCC1F}" presName="txShp" presStyleLbl="node1" presStyleIdx="0" presStyleCnt="1" custLinFactNeighborX="-431" custLinFactNeighborY="-125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955F7AB-E548-401F-9C6F-53C18C1B861A}" srcId="{9B1EC574-E682-47DF-A047-D076B6BEFFFD}" destId="{D6A74543-D679-4E3C-A907-0E8A20EFCC1F}" srcOrd="0" destOrd="0" parTransId="{365D522C-5F7B-46DE-AF6A-29FCD76E703D}" sibTransId="{4312A380-499A-4CC7-AAFE-3F747A5B427F}"/>
    <dgm:cxn modelId="{ED14B98D-E1E5-4A2F-9716-274F2709D809}" type="presOf" srcId="{D6A74543-D679-4E3C-A907-0E8A20EFCC1F}" destId="{84F06D2E-923E-47F7-8B4C-AC038194418A}" srcOrd="0" destOrd="0" presId="urn:microsoft.com/office/officeart/2005/8/layout/vList3"/>
    <dgm:cxn modelId="{82A6F29E-C6BA-4149-8805-9CB36B1290A6}" type="presOf" srcId="{9B1EC574-E682-47DF-A047-D076B6BEFFFD}" destId="{1C1E3819-4C28-4499-9A8E-CF2889D7745D}" srcOrd="0" destOrd="0" presId="urn:microsoft.com/office/officeart/2005/8/layout/vList3"/>
    <dgm:cxn modelId="{0C5D7D87-C831-4568-927B-20DA77B2ECC9}" type="presParOf" srcId="{1C1E3819-4C28-4499-9A8E-CF2889D7745D}" destId="{3ACFBCE0-2EB1-47E5-B3D2-A5611A79AB53}" srcOrd="0" destOrd="0" presId="urn:microsoft.com/office/officeart/2005/8/layout/vList3"/>
    <dgm:cxn modelId="{88C3BB97-49FE-43FB-BF44-A4E8279DC01A}" type="presParOf" srcId="{3ACFBCE0-2EB1-47E5-B3D2-A5611A79AB53}" destId="{9C691E8B-65F4-4238-9BAD-F76F48E91A53}" srcOrd="0" destOrd="0" presId="urn:microsoft.com/office/officeart/2005/8/layout/vList3"/>
    <dgm:cxn modelId="{097BF891-ACDF-493A-9707-3EC54298A66D}" type="presParOf" srcId="{3ACFBCE0-2EB1-47E5-B3D2-A5611A79AB53}" destId="{84F06D2E-923E-47F7-8B4C-AC03819441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06D2E-923E-47F7-8B4C-AC038194418A}">
      <dsp:nvSpPr>
        <dsp:cNvPr id="0" name=""/>
        <dsp:cNvSpPr/>
      </dsp:nvSpPr>
      <dsp:spPr>
        <a:xfrm rot="10800000">
          <a:off x="2124212" y="0"/>
          <a:ext cx="7853192" cy="720000"/>
        </a:xfrm>
        <a:prstGeom prst="homePlate">
          <a:avLst/>
        </a:prstGeom>
        <a:solidFill>
          <a:srgbClr val="70625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Ubuntu"/>
            </a:rPr>
            <a:t>LIFE `N GRAB HY!</a:t>
          </a:r>
          <a:r>
            <a:rPr lang="en-US" sz="1600" b="1" kern="1200" dirty="0" smtClean="0">
              <a:latin typeface="Ubuntu"/>
            </a:rPr>
            <a:t> – </a:t>
          </a:r>
          <a:r>
            <a:rPr lang="sl-SI" sz="1600" b="1" kern="1200" dirty="0" err="1" smtClean="0">
              <a:latin typeface="Ubuntu"/>
            </a:rPr>
            <a:t>LIquidation</a:t>
          </a:r>
          <a:r>
            <a:rPr lang="sl-SI" sz="1600" b="1" kern="1200" dirty="0" smtClean="0">
              <a:latin typeface="Ubuntu"/>
            </a:rPr>
            <a:t> </a:t>
          </a:r>
          <a:r>
            <a:rPr lang="sl-SI" sz="1600" b="1" kern="1200" dirty="0" err="1" smtClean="0">
              <a:latin typeface="Ubuntu"/>
            </a:rPr>
            <a:t>of</a:t>
          </a:r>
          <a:r>
            <a:rPr lang="sl-SI" sz="1600" b="1" kern="1200" dirty="0" smtClean="0">
              <a:latin typeface="Ubuntu"/>
            </a:rPr>
            <a:t> </a:t>
          </a:r>
          <a:r>
            <a:rPr lang="sl-SI" sz="1600" b="1" kern="1200" dirty="0" err="1" smtClean="0">
              <a:latin typeface="Ubuntu"/>
            </a:rPr>
            <a:t>Full</a:t>
          </a:r>
          <a:r>
            <a:rPr lang="sl-SI" sz="1600" b="1" kern="1200" dirty="0" smtClean="0">
              <a:latin typeface="Ubuntu"/>
            </a:rPr>
            <a:t> </a:t>
          </a:r>
          <a:r>
            <a:rPr lang="sl-SI" sz="1600" b="1" kern="1200" smtClean="0">
              <a:latin typeface="Ubuntu"/>
            </a:rPr>
            <a:t>Emission</a:t>
          </a:r>
          <a:r>
            <a:rPr lang="sl-SI" sz="1600" b="1" kern="1200" dirty="0" smtClean="0">
              <a:latin typeface="Ubuntu"/>
            </a:rPr>
            <a:t> </a:t>
          </a:r>
          <a:r>
            <a:rPr lang="sl-SI" sz="1600" b="1" kern="1200" dirty="0" err="1" smtClean="0">
              <a:latin typeface="Ubuntu"/>
            </a:rPr>
            <a:t>and</a:t>
          </a:r>
          <a:r>
            <a:rPr lang="sl-SI" sz="1600" b="1" kern="1200" dirty="0" smtClean="0">
              <a:latin typeface="Ubuntu"/>
            </a:rPr>
            <a:t> </a:t>
          </a:r>
          <a:r>
            <a:rPr lang="sl-SI" sz="1600" b="1" kern="1200" dirty="0" err="1" smtClean="0">
              <a:latin typeface="Ubuntu"/>
            </a:rPr>
            <a:t>Noise</a:t>
          </a:r>
          <a:r>
            <a:rPr lang="sl-SI" sz="1600" b="1" kern="1200" dirty="0" smtClean="0">
              <a:latin typeface="Ubuntu"/>
            </a:rPr>
            <a:t> </a:t>
          </a:r>
          <a:r>
            <a:rPr lang="sl-SI" sz="1600" b="1" kern="1200" dirty="0" err="1" smtClean="0">
              <a:latin typeface="Ubuntu"/>
            </a:rPr>
            <a:t>levels</a:t>
          </a:r>
          <a:r>
            <a:rPr lang="sl-SI" sz="1600" b="1" kern="1200" dirty="0" smtClean="0">
              <a:latin typeface="Ubuntu"/>
            </a:rPr>
            <a:t> </a:t>
          </a:r>
          <a:r>
            <a:rPr lang="sl-SI" sz="1600" b="1" kern="1200" dirty="0" err="1" smtClean="0">
              <a:latin typeface="Ubuntu"/>
            </a:rPr>
            <a:t>while</a:t>
          </a:r>
          <a:r>
            <a:rPr lang="sl-SI" sz="1600" b="1" kern="1200" dirty="0" smtClean="0">
              <a:latin typeface="Ubuntu"/>
            </a:rPr>
            <a:t> </a:t>
          </a:r>
          <a:r>
            <a:rPr lang="sl-SI" sz="1600" b="1" kern="1200" dirty="0" err="1" smtClean="0">
              <a:latin typeface="Ubuntu"/>
            </a:rPr>
            <a:t>GARBage</a:t>
          </a:r>
          <a:r>
            <a:rPr lang="sl-SI" sz="1600" b="1" kern="1200" dirty="0" smtClean="0">
              <a:latin typeface="Ubuntu"/>
            </a:rPr>
            <a:t> </a:t>
          </a:r>
          <a:r>
            <a:rPr lang="sl-SI" sz="1600" b="1" kern="1200" dirty="0" err="1" smtClean="0">
              <a:latin typeface="Ubuntu"/>
            </a:rPr>
            <a:t>collection</a:t>
          </a:r>
          <a:r>
            <a:rPr lang="sl-SI" sz="1600" b="1" kern="1200" dirty="0" smtClean="0">
              <a:latin typeface="Ubuntu"/>
            </a:rPr>
            <a:t> </a:t>
          </a:r>
          <a:r>
            <a:rPr lang="sl-SI" sz="1600" b="1" kern="1200" dirty="0" err="1" smtClean="0">
              <a:latin typeface="Ubuntu"/>
            </a:rPr>
            <a:t>with</a:t>
          </a:r>
          <a:r>
            <a:rPr lang="sl-SI" sz="1600" b="1" kern="1200" dirty="0" smtClean="0">
              <a:latin typeface="Ubuntu"/>
            </a:rPr>
            <a:t> </a:t>
          </a:r>
          <a:r>
            <a:rPr lang="sl-SI" sz="1600" b="1" kern="1200" dirty="0" err="1" smtClean="0">
              <a:latin typeface="Ubuntu"/>
            </a:rPr>
            <a:t>Hydrogen</a:t>
          </a:r>
          <a:r>
            <a:rPr lang="sl-SI" sz="1600" b="1" kern="1200" dirty="0" smtClean="0">
              <a:latin typeface="Ubuntu"/>
            </a:rPr>
            <a:t> </a:t>
          </a:r>
          <a:r>
            <a:rPr lang="sl-SI" sz="1200" b="0" kern="1200" dirty="0" smtClean="0">
              <a:latin typeface="Ubuntu"/>
              <a:hlinkClick xmlns:r="http://schemas.openxmlformats.org/officeDocument/2006/relationships" r:id="rId1"/>
            </a:rPr>
            <a:t>(LIFE15 ENV/BE/000415)</a:t>
          </a:r>
          <a:endParaRPr lang="sl-SI" sz="1200" b="0" kern="1200" dirty="0">
            <a:latin typeface="Ubuntu"/>
          </a:endParaRPr>
        </a:p>
      </dsp:txBody>
      <dsp:txXfrm rot="10800000">
        <a:off x="2304212" y="0"/>
        <a:ext cx="7673192" cy="720000"/>
      </dsp:txXfrm>
    </dsp:sp>
    <dsp:sp modelId="{9C691E8B-65F4-4238-9BAD-F76F48E91A53}">
      <dsp:nvSpPr>
        <dsp:cNvPr id="0" name=""/>
        <dsp:cNvSpPr/>
      </dsp:nvSpPr>
      <dsp:spPr>
        <a:xfrm>
          <a:off x="1798059" y="0"/>
          <a:ext cx="720000" cy="7200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06D2E-923E-47F7-8B4C-AC038194418A}">
      <dsp:nvSpPr>
        <dsp:cNvPr id="0" name=""/>
        <dsp:cNvSpPr/>
      </dsp:nvSpPr>
      <dsp:spPr>
        <a:xfrm rot="10800000">
          <a:off x="2123860" y="351"/>
          <a:ext cx="7853192" cy="719297"/>
        </a:xfrm>
        <a:prstGeom prst="homePlate">
          <a:avLst/>
        </a:prstGeom>
        <a:solidFill>
          <a:srgbClr val="70625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688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latin typeface="Ubuntu"/>
            </a:rPr>
            <a:t>LIFE Gospodarjenje z e-odpadki</a:t>
          </a:r>
          <a:r>
            <a:rPr lang="en-US" sz="1600" b="1" kern="1200" dirty="0" smtClean="0">
              <a:latin typeface="Ubuntu"/>
            </a:rPr>
            <a:t> - </a:t>
          </a:r>
          <a:r>
            <a:rPr lang="sl-SI" sz="1600" b="1" kern="1200" dirty="0" smtClean="0">
              <a:latin typeface="Ubuntu"/>
            </a:rPr>
            <a:t>Upravljanje električnih in elektronskih odpadkov in odpadnih akumulatorjev in baterij ter potrošnikom prijazno zbiranje in ozaveščanje </a:t>
          </a:r>
          <a:r>
            <a:rPr lang="sl-SI" sz="1200" b="0" kern="1200" dirty="0" smtClean="0">
              <a:latin typeface="Ubuntu"/>
              <a:hlinkClick xmlns:r="http://schemas.openxmlformats.org/officeDocument/2006/relationships" r:id="rId1"/>
            </a:rPr>
            <a:t>(LIFE14 GIE/SI/000176)</a:t>
          </a:r>
          <a:endParaRPr lang="sl-SI" sz="1200" b="0" kern="1200" dirty="0">
            <a:latin typeface="Ubuntu"/>
          </a:endParaRPr>
        </a:p>
      </dsp:txBody>
      <dsp:txXfrm rot="10800000">
        <a:off x="2303684" y="351"/>
        <a:ext cx="7673368" cy="719297"/>
      </dsp:txXfrm>
    </dsp:sp>
    <dsp:sp modelId="{9C691E8B-65F4-4238-9BAD-F76F48E91A53}">
      <dsp:nvSpPr>
        <dsp:cNvPr id="0" name=""/>
        <dsp:cNvSpPr/>
      </dsp:nvSpPr>
      <dsp:spPr>
        <a:xfrm>
          <a:off x="1798411" y="703"/>
          <a:ext cx="718593" cy="71859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06D2E-923E-47F7-8B4C-AC038194418A}">
      <dsp:nvSpPr>
        <dsp:cNvPr id="0" name=""/>
        <dsp:cNvSpPr/>
      </dsp:nvSpPr>
      <dsp:spPr>
        <a:xfrm rot="10800000">
          <a:off x="2124212" y="0"/>
          <a:ext cx="7853192" cy="720000"/>
        </a:xfrm>
        <a:prstGeom prst="homePlate">
          <a:avLst/>
        </a:prstGeom>
        <a:solidFill>
          <a:srgbClr val="70625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Ubuntu"/>
            </a:rPr>
            <a:t>LIFE RECUMETAL - Demonstration of the recovery of critical metals such as indium and yttrium by recycling discarded flat panels</a:t>
          </a:r>
          <a:r>
            <a:rPr lang="sl-SI" sz="1600" b="1" kern="1200" dirty="0" smtClean="0">
              <a:latin typeface="Ubuntu"/>
            </a:rPr>
            <a:t> </a:t>
          </a:r>
          <a:r>
            <a:rPr lang="sl-SI" sz="1200" b="0" kern="1200" dirty="0" smtClean="0">
              <a:latin typeface="Ubuntu"/>
              <a:hlinkClick xmlns:r="http://schemas.openxmlformats.org/officeDocument/2006/relationships" r:id="rId1"/>
            </a:rPr>
            <a:t>(LIFE14 ENV/ES/000450)</a:t>
          </a:r>
          <a:endParaRPr lang="sl-SI" sz="1200" b="0" kern="1200" dirty="0">
            <a:latin typeface="Ubuntu"/>
          </a:endParaRPr>
        </a:p>
      </dsp:txBody>
      <dsp:txXfrm rot="10800000">
        <a:off x="2304212" y="0"/>
        <a:ext cx="7673192" cy="720000"/>
      </dsp:txXfrm>
    </dsp:sp>
    <dsp:sp modelId="{9C691E8B-65F4-4238-9BAD-F76F48E91A53}">
      <dsp:nvSpPr>
        <dsp:cNvPr id="0" name=""/>
        <dsp:cNvSpPr/>
      </dsp:nvSpPr>
      <dsp:spPr>
        <a:xfrm>
          <a:off x="1798059" y="0"/>
          <a:ext cx="720000" cy="7200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06D2E-923E-47F7-8B4C-AC038194418A}">
      <dsp:nvSpPr>
        <dsp:cNvPr id="0" name=""/>
        <dsp:cNvSpPr/>
      </dsp:nvSpPr>
      <dsp:spPr>
        <a:xfrm rot="10800000">
          <a:off x="2124212" y="0"/>
          <a:ext cx="7853192" cy="720000"/>
        </a:xfrm>
        <a:prstGeom prst="homePlate">
          <a:avLst/>
        </a:prstGeom>
        <a:solidFill>
          <a:srgbClr val="70625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err="1" smtClean="0">
              <a:latin typeface="Ubuntu"/>
            </a:rPr>
            <a:t>ReBirth</a:t>
          </a:r>
          <a:r>
            <a:rPr lang="sl-SI" sz="1600" b="1" kern="1200" dirty="0" smtClean="0">
              <a:latin typeface="Ubuntu"/>
            </a:rPr>
            <a:t> </a:t>
          </a:r>
          <a:r>
            <a:rPr lang="en-US" sz="1600" b="1" kern="1200" dirty="0" smtClean="0">
              <a:latin typeface="Ubuntu"/>
            </a:rPr>
            <a:t>– </a:t>
          </a:r>
          <a:r>
            <a:rPr lang="sl-SI" sz="1600" b="1" kern="1200" dirty="0" smtClean="0">
              <a:latin typeface="Ubuntu"/>
            </a:rPr>
            <a:t>Promocija recikliranja industrijskih in gradbenih odpadkov in njihove uporabe v gradbeništvu </a:t>
          </a:r>
          <a:r>
            <a:rPr lang="sl-SI" sz="1200" b="0" kern="1200" dirty="0" smtClean="0">
              <a:latin typeface="Ubuntu"/>
              <a:hlinkClick xmlns:r="http://schemas.openxmlformats.org/officeDocument/2006/relationships" r:id="rId1"/>
            </a:rPr>
            <a:t>(LIFE10 INF/SI/000138)</a:t>
          </a:r>
          <a:endParaRPr lang="sl-SI" sz="1200" b="0" kern="1200" dirty="0">
            <a:latin typeface="Ubuntu"/>
          </a:endParaRPr>
        </a:p>
      </dsp:txBody>
      <dsp:txXfrm rot="10800000">
        <a:off x="2304212" y="0"/>
        <a:ext cx="7673192" cy="720000"/>
      </dsp:txXfrm>
    </dsp:sp>
    <dsp:sp modelId="{9C691E8B-65F4-4238-9BAD-F76F48E91A53}">
      <dsp:nvSpPr>
        <dsp:cNvPr id="0" name=""/>
        <dsp:cNvSpPr/>
      </dsp:nvSpPr>
      <dsp:spPr>
        <a:xfrm>
          <a:off x="1798059" y="0"/>
          <a:ext cx="720000" cy="7200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06D2E-923E-47F7-8B4C-AC038194418A}">
      <dsp:nvSpPr>
        <dsp:cNvPr id="0" name=""/>
        <dsp:cNvSpPr/>
      </dsp:nvSpPr>
      <dsp:spPr>
        <a:xfrm rot="10800000">
          <a:off x="2124212" y="0"/>
          <a:ext cx="7853192" cy="720000"/>
        </a:xfrm>
        <a:prstGeom prst="homePlate">
          <a:avLst/>
        </a:prstGeom>
        <a:solidFill>
          <a:srgbClr val="70625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Ubuntu"/>
            </a:rPr>
            <a:t>LIFE BAQUA - Solutions through the new use for a waste of banana crop to develop products in aquaculture and plastics sector</a:t>
          </a:r>
          <a:r>
            <a:rPr lang="sl-SI" sz="1600" b="1" kern="1200" dirty="0" smtClean="0">
              <a:latin typeface="Ubuntu"/>
            </a:rPr>
            <a:t>  </a:t>
          </a:r>
          <a:r>
            <a:rPr lang="sl-SI" sz="1200" b="0" kern="1200" dirty="0" smtClean="0">
              <a:latin typeface="Ubuntu"/>
              <a:hlinkClick xmlns:r="http://schemas.openxmlformats.org/officeDocument/2006/relationships" r:id="rId1"/>
            </a:rPr>
            <a:t>(LIFE15 ENV/ES/000157)</a:t>
          </a:r>
          <a:endParaRPr lang="sl-SI" sz="1200" b="0" kern="1200" dirty="0">
            <a:latin typeface="Ubuntu"/>
          </a:endParaRPr>
        </a:p>
      </dsp:txBody>
      <dsp:txXfrm rot="10800000">
        <a:off x="2304212" y="0"/>
        <a:ext cx="7673192" cy="720000"/>
      </dsp:txXfrm>
    </dsp:sp>
    <dsp:sp modelId="{9C691E8B-65F4-4238-9BAD-F76F48E91A53}">
      <dsp:nvSpPr>
        <dsp:cNvPr id="0" name=""/>
        <dsp:cNvSpPr/>
      </dsp:nvSpPr>
      <dsp:spPr>
        <a:xfrm>
          <a:off x="1798059" y="0"/>
          <a:ext cx="720000" cy="7200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6737" y="1"/>
            <a:ext cx="2950475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1754BDE-4749-411A-9095-77AE9CAFC3DB}" type="datetimeFigureOut">
              <a:rPr lang="sl-SI" smtClean="0"/>
              <a:t>19.10.2017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50475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6737" y="9440647"/>
            <a:ext cx="2950475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FED3755-EB8B-489A-A3C1-E3FA8C87F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391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F1F0385-2F07-4BA0-AE8F-CFDDE0EB5C4B}" type="datetimeFigureOut">
              <a:rPr lang="sl-SI" smtClean="0"/>
              <a:t>19.10.2017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6737" y="9440647"/>
            <a:ext cx="2950475" cy="49696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4FB7745-16D1-4D94-9306-41A0B2F265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485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life.mop@gov.si" TargetMode="External"/><Relationship Id="rId3" Type="http://schemas.openxmlformats.org/officeDocument/2006/relationships/hyperlink" Target="https://lifeslovenija.si/portal/" TargetMode="External"/><Relationship Id="rId7" Type="http://schemas.openxmlformats.org/officeDocument/2006/relationships/hyperlink" Target="https://www.youtube.com/channel/UC9cwU2Ne0_kPvQJ0B1PylA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witter.com/LifeSlovenija" TargetMode="External"/><Relationship Id="rId5" Type="http://schemas.openxmlformats.org/officeDocument/2006/relationships/hyperlink" Target="https://www.facebook.com/LifeSlovenija/" TargetMode="External"/><Relationship Id="rId4" Type="http://schemas.openxmlformats.org/officeDocument/2006/relationships/hyperlink" Target="https://lifeslovenija.si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7745-16D1-4D94-9306-41A0B2F26561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9445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7745-16D1-4D94-9306-41A0B2F26561}" type="slidenum">
              <a:rPr lang="sl-SI" smtClean="0">
                <a:solidFill>
                  <a:prstClr val="black"/>
                </a:solidFill>
              </a:rPr>
              <a:pPr/>
              <a:t>10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17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7745-16D1-4D94-9306-41A0B2F26561}" type="slidenum">
              <a:rPr lang="sl-SI" smtClean="0">
                <a:solidFill>
                  <a:prstClr val="black"/>
                </a:solidFill>
              </a:rPr>
              <a:pPr/>
              <a:t>11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17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7745-16D1-4D94-9306-41A0B2F26561}" type="slidenum">
              <a:rPr lang="sl-SI" smtClean="0">
                <a:solidFill>
                  <a:prstClr val="black"/>
                </a:solidFill>
              </a:rPr>
              <a:pPr/>
              <a:t>12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17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7745-16D1-4D94-9306-41A0B2F26561}" type="slidenum">
              <a:rPr lang="sl-SI" smtClean="0">
                <a:solidFill>
                  <a:prstClr val="black"/>
                </a:solidFill>
              </a:rPr>
              <a:pPr/>
              <a:t>13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17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7745-16D1-4D94-9306-41A0B2F26561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001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6006" indent="-276006" algn="just">
              <a:buFont typeface="Ubuntu" panose="020B0504030602030204" pitchFamily="34" charset="0"/>
              <a:buChar char="?"/>
            </a:pPr>
            <a:r>
              <a:rPr lang="sl-SI" sz="1000" b="0" dirty="0">
                <a:solidFill>
                  <a:srgbClr val="4696C8"/>
                </a:solidFill>
                <a:latin typeface="Ubuntu" panose="020B0504030602030204" pitchFamily="34" charset="0"/>
              </a:rPr>
              <a:t>Je vaše podjetje aktivno pri pripravi projektov za uresničevanje okoljskih politik?</a:t>
            </a:r>
          </a:p>
          <a:p>
            <a:pPr algn="just"/>
            <a:endParaRPr lang="sl-SI" sz="1000" b="0" dirty="0">
              <a:solidFill>
                <a:srgbClr val="706259"/>
              </a:solidFill>
              <a:latin typeface="Ubuntu" panose="020B0504030602030204" pitchFamily="34" charset="0"/>
            </a:endParaRPr>
          </a:p>
          <a:p>
            <a:pPr marL="276006" indent="-276006" algn="just">
              <a:buFont typeface="Ubuntu" panose="020B0504030602030204" pitchFamily="34" charset="0"/>
              <a:buChar char="?"/>
            </a:pPr>
            <a:r>
              <a:rPr lang="sl-SI" sz="1000" b="0" dirty="0">
                <a:solidFill>
                  <a:srgbClr val="6CC04A"/>
                </a:solidFill>
                <a:latin typeface="Ubuntu" panose="020B0504030602030204" pitchFamily="34" charset="0"/>
              </a:rPr>
              <a:t>Želite za zmanjšanje okoljskih vplivov vašega podjetja pridobiti nepovratna sredstva za sofinanciranje?</a:t>
            </a:r>
          </a:p>
          <a:p>
            <a:pPr algn="just"/>
            <a:endParaRPr lang="sl-SI" sz="1000" b="0" dirty="0">
              <a:solidFill>
                <a:srgbClr val="706259"/>
              </a:solidFill>
              <a:latin typeface="Ubuntu" panose="020B0504030602030204" pitchFamily="34" charset="0"/>
            </a:endParaRPr>
          </a:p>
          <a:p>
            <a:pPr marL="276006" indent="-276006" algn="just">
              <a:buFont typeface="Ubuntu" panose="020B0504030602030204" pitchFamily="34" charset="0"/>
              <a:buChar char="?"/>
            </a:pPr>
            <a:r>
              <a:rPr lang="sl-SI" sz="1000" b="0" dirty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</a:rPr>
              <a:t>Razmišljate o izvedljivi okoljski inovaciji in potrebujete sredstva za uresničitev? </a:t>
            </a:r>
          </a:p>
          <a:p>
            <a:pPr algn="just"/>
            <a:endParaRPr lang="sl-SI" sz="1000" b="0" dirty="0">
              <a:solidFill>
                <a:srgbClr val="706259"/>
              </a:solidFill>
              <a:latin typeface="Ubuntu" panose="020B0504030602030204" pitchFamily="34" charset="0"/>
            </a:endParaRPr>
          </a:p>
          <a:p>
            <a:pPr marL="276006" indent="-276006" algn="just">
              <a:buFont typeface="Ubuntu" panose="020B0504030602030204" pitchFamily="34" charset="0"/>
              <a:buChar char="?"/>
            </a:pPr>
            <a:r>
              <a:rPr lang="sl-SI" sz="1000" b="0" dirty="0">
                <a:solidFill>
                  <a:schemeClr val="accent2">
                    <a:lumMod val="75000"/>
                  </a:schemeClr>
                </a:solidFill>
                <a:latin typeface="Ubuntu" panose="020B0504030602030204" pitchFamily="34" charset="0"/>
              </a:rPr>
              <a:t>Ima vaše podjetje na dlani okoljsko rešitev, ki bi bila prenosljiva tudi na druga področja / teritorialna območja  ali implementirana v okoljske politike? </a:t>
            </a:r>
          </a:p>
          <a:p>
            <a:pPr defTabSz="914308">
              <a:defRPr/>
            </a:pPr>
            <a:endParaRPr lang="sl-SI" sz="1000" b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7745-16D1-4D94-9306-41A0B2F26561}" type="slidenum">
              <a:rPr lang="sl-SI" smtClean="0"/>
              <a:pPr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985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>
              <a:defRPr/>
            </a:pPr>
            <a:r>
              <a:rPr lang="sl-SI" sz="2300" dirty="0">
                <a:latin typeface="Ubuntu" panose="020B0504030602030204" pitchFamily="34" charset="0"/>
                <a:cs typeface="Tahoma" pitchFamily="34" charset="0"/>
              </a:rPr>
              <a:t>… </a:t>
            </a:r>
            <a:r>
              <a:rPr lang="sl-SI" sz="1000" b="0" dirty="0">
                <a:latin typeface="Ubuntu" panose="020B0504030602030204" pitchFamily="34" charset="0"/>
                <a:cs typeface="Tahoma" pitchFamily="34" charset="0"/>
              </a:rPr>
              <a:t>edini evropski program, ki je v celoti namenjen financiranju </a:t>
            </a:r>
            <a:r>
              <a:rPr lang="sl-SI" sz="1000" b="0" dirty="0">
                <a:solidFill>
                  <a:srgbClr val="6CC04A"/>
                </a:solidFill>
                <a:latin typeface="Ubuntu" panose="020B0504030602030204" pitchFamily="34" charset="0"/>
                <a:cs typeface="Tahoma" pitchFamily="34" charset="0"/>
              </a:rPr>
              <a:t>okoljskih projektov </a:t>
            </a:r>
            <a:r>
              <a:rPr lang="sl-SI" sz="1000" b="0" dirty="0">
                <a:latin typeface="Ubuntu" panose="020B0504030602030204" pitchFamily="34" charset="0"/>
                <a:cs typeface="Tahoma" pitchFamily="34" charset="0"/>
              </a:rPr>
              <a:t>s področja:</a:t>
            </a:r>
          </a:p>
          <a:p>
            <a:pPr marL="496811" lvl="1" indent="-496811" algn="just">
              <a:buFont typeface="Wingdings" panose="05000000000000000000" pitchFamily="2" charset="2"/>
              <a:buChar char="ü"/>
              <a:defRPr/>
            </a:pPr>
            <a:r>
              <a:rPr lang="sl-SI" sz="1000" b="0" dirty="0">
                <a:latin typeface="Ubuntu" panose="020B0504030602030204" pitchFamily="34" charset="0"/>
                <a:cs typeface="Tahoma" pitchFamily="34" charset="0"/>
              </a:rPr>
              <a:t>ohranjanja narave,</a:t>
            </a:r>
          </a:p>
          <a:p>
            <a:pPr marL="496811" lvl="1" indent="-496811" algn="just">
              <a:buFont typeface="Wingdings" panose="05000000000000000000" pitchFamily="2" charset="2"/>
              <a:buChar char="ü"/>
              <a:defRPr/>
            </a:pPr>
            <a:r>
              <a:rPr lang="sl-SI" sz="1000" b="0" dirty="0">
                <a:latin typeface="Ubuntu" panose="020B0504030602030204" pitchFamily="34" charset="0"/>
                <a:cs typeface="Tahoma" pitchFamily="34" charset="0"/>
              </a:rPr>
              <a:t>varstva okolja in učinkovite rabe virov,</a:t>
            </a:r>
          </a:p>
          <a:p>
            <a:pPr marL="496811" lvl="1" indent="-496811" algn="just">
              <a:buFont typeface="Wingdings" panose="05000000000000000000" pitchFamily="2" charset="2"/>
              <a:buChar char="ü"/>
              <a:defRPr/>
            </a:pPr>
            <a:r>
              <a:rPr lang="sl-SI" sz="1000" b="0" dirty="0">
                <a:latin typeface="Ubuntu" panose="020B0504030602030204" pitchFamily="34" charset="0"/>
                <a:cs typeface="Tahoma" pitchFamily="34" charset="0"/>
              </a:rPr>
              <a:t>podnebnih ukrepov.</a:t>
            </a:r>
          </a:p>
          <a:p>
            <a:pPr marL="496811" lvl="1" indent="-496811" algn="just">
              <a:buFont typeface="Wingdings" panose="05000000000000000000" pitchFamily="2" charset="2"/>
              <a:buChar char="ü"/>
              <a:defRPr/>
            </a:pPr>
            <a:endParaRPr lang="sl-SI" sz="1000" b="0" dirty="0">
              <a:solidFill>
                <a:srgbClr val="706259"/>
              </a:solidFill>
              <a:latin typeface="Ubuntu" panose="020B0504030602030204" pitchFamily="34" charset="0"/>
              <a:cs typeface="Tahoma" pitchFamily="34" charset="0"/>
            </a:endParaRPr>
          </a:p>
          <a:p>
            <a:pPr marL="0" lvl="1" algn="just">
              <a:defRPr/>
            </a:pPr>
            <a:r>
              <a:rPr lang="sl-SI" sz="1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Tahoma" pitchFamily="34" charset="0"/>
              </a:rPr>
              <a:t>CILJ:</a:t>
            </a:r>
            <a:r>
              <a:rPr lang="sl-SI" sz="1000" b="0" dirty="0" smtClean="0">
                <a:solidFill>
                  <a:srgbClr val="FF0000"/>
                </a:solidFill>
                <a:latin typeface="Ubuntu" panose="020B0504030602030204" pitchFamily="34" charset="0"/>
                <a:cs typeface="Tahoma" pitchFamily="34" charset="0"/>
              </a:rPr>
              <a:t> </a:t>
            </a:r>
            <a:r>
              <a:rPr lang="sl-SI" sz="1000" b="0" dirty="0" smtClean="0">
                <a:latin typeface="Ubuntu" panose="020B0504030602030204" pitchFamily="34" charset="0"/>
              </a:rPr>
              <a:t>prispevati k trajnostnemu razvoju ter doseganju ciljev Strategije Evropa 2020, Sedmega okoljskega akcijskega programa Unije in drugih pobud EU na področju okolja in podnebnih sprememb.</a:t>
            </a:r>
            <a:endParaRPr lang="sl-SI" sz="1000" b="0" dirty="0" smtClean="0">
              <a:latin typeface="Ubuntu" panose="020B0504030602030204" pitchFamily="34" charset="0"/>
              <a:cs typeface="Tahoma" pitchFamily="34" charset="0"/>
            </a:endParaRPr>
          </a:p>
          <a:p>
            <a:pPr marL="0" lvl="1" algn="just">
              <a:defRPr/>
            </a:pPr>
            <a:endParaRPr lang="sl-SI" sz="1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  <a:cs typeface="Tahoma" pitchFamily="34" charset="0"/>
            </a:endParaRPr>
          </a:p>
          <a:p>
            <a:pPr marL="0" lvl="1" algn="just">
              <a:defRPr/>
            </a:pPr>
            <a:r>
              <a:rPr lang="sl-SI" sz="1000" b="0" dirty="0">
                <a:solidFill>
                  <a:srgbClr val="FFD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Tahoma" pitchFamily="34" charset="0"/>
              </a:rPr>
              <a:t>PRORAČUN: </a:t>
            </a:r>
            <a:r>
              <a:rPr lang="sl-SI" sz="1000" b="0" dirty="0" smtClean="0">
                <a:latin typeface="Ubuntu" panose="020B0504030602030204" pitchFamily="34" charset="0"/>
                <a:cs typeface="Tahoma" pitchFamily="34" charset="0"/>
              </a:rPr>
              <a:t>3,4 milijarde € (2014-2020).</a:t>
            </a:r>
          </a:p>
          <a:p>
            <a:pPr defTabSz="914308">
              <a:defRPr/>
            </a:pPr>
            <a:endParaRPr lang="sl-SI" sz="1000" b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7745-16D1-4D94-9306-41A0B2F26561}" type="slidenum">
              <a:rPr lang="sl-SI" smtClean="0"/>
              <a:pPr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985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1207" lvl="1" indent="-331207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l-SI" sz="1000" b="1" dirty="0">
                <a:latin typeface="Ubuntu" panose="020B0504030602030204" pitchFamily="34" charset="0"/>
                <a:cs typeface="Tahoma" pitchFamily="34" charset="0"/>
              </a:rPr>
              <a:t>KDO: </a:t>
            </a:r>
            <a:r>
              <a:rPr lang="sl-SI" sz="1000" b="1" dirty="0">
                <a:solidFill>
                  <a:srgbClr val="6CC04A"/>
                </a:solidFill>
                <a:latin typeface="Ubuntu" panose="020B0504030602030204" pitchFamily="34" charset="0"/>
                <a:cs typeface="Tahoma" pitchFamily="34" charset="0"/>
              </a:rPr>
              <a:t>zasebne profitne </a:t>
            </a:r>
            <a:r>
              <a:rPr lang="sl-SI" sz="1000" b="1" dirty="0">
                <a:latin typeface="Ubuntu" panose="020B0504030602030204" pitchFamily="34" charset="0"/>
                <a:cs typeface="Tahoma" pitchFamily="34" charset="0"/>
              </a:rPr>
              <a:t>in </a:t>
            </a:r>
            <a:r>
              <a:rPr lang="sl-SI" sz="1000" b="1" dirty="0">
                <a:solidFill>
                  <a:srgbClr val="4696C8"/>
                </a:solidFill>
                <a:latin typeface="Ubuntu" panose="020B0504030602030204" pitchFamily="34" charset="0"/>
                <a:cs typeface="Tahoma" pitchFamily="34" charset="0"/>
              </a:rPr>
              <a:t>neprofitne organizacije </a:t>
            </a:r>
          </a:p>
          <a:p>
            <a:pPr marL="0" lvl="1">
              <a:lnSpc>
                <a:spcPct val="150000"/>
              </a:lnSpc>
              <a:defRPr/>
            </a:pPr>
            <a:r>
              <a:rPr lang="sl-SI" sz="1000" b="1" dirty="0">
                <a:solidFill>
                  <a:srgbClr val="336699"/>
                </a:solidFill>
                <a:latin typeface="Ubuntu" panose="020B0504030602030204" pitchFamily="34" charset="0"/>
                <a:cs typeface="Tahoma" pitchFamily="34" charset="0"/>
              </a:rPr>
              <a:t>     </a:t>
            </a:r>
            <a:r>
              <a:rPr lang="sl-SI" sz="1000" b="1" dirty="0">
                <a:latin typeface="Ubuntu" panose="020B0504030602030204" pitchFamily="34" charset="0"/>
                <a:cs typeface="Tahoma" pitchFamily="34" charset="0"/>
              </a:rPr>
              <a:t>(mala in srednja podjetja), NVO, javne inštitucije</a:t>
            </a:r>
          </a:p>
          <a:p>
            <a:pPr marL="331207" lvl="1" indent="-331207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l-SI" sz="1000" b="1" dirty="0">
                <a:solidFill>
                  <a:srgbClr val="4696C8"/>
                </a:solidFill>
                <a:latin typeface="Ubuntu" panose="020B0504030602030204" pitchFamily="34" charset="0"/>
                <a:cs typeface="Tahoma" pitchFamily="34" charset="0"/>
              </a:rPr>
              <a:t>Poudarek na ponovljivosti/prenosljivosti</a:t>
            </a:r>
            <a:r>
              <a:rPr lang="sl-SI" sz="1000" b="1" dirty="0">
                <a:solidFill>
                  <a:srgbClr val="336699"/>
                </a:solidFill>
                <a:latin typeface="Ubuntu" panose="020B0504030602030204" pitchFamily="34" charset="0"/>
                <a:cs typeface="Tahoma" pitchFamily="34" charset="0"/>
              </a:rPr>
              <a:t>, </a:t>
            </a:r>
            <a:r>
              <a:rPr lang="sl-SI" sz="1000" b="1" dirty="0">
                <a:latin typeface="Ubuntu" panose="020B0504030602030204" pitchFamily="34" charset="0"/>
                <a:cs typeface="Tahoma" pitchFamily="34" charset="0"/>
              </a:rPr>
              <a:t>dolgoročni trajnosti</a:t>
            </a:r>
            <a:r>
              <a:rPr lang="sl-SI" sz="1000" b="1" dirty="0">
                <a:solidFill>
                  <a:srgbClr val="336699"/>
                </a:solidFill>
                <a:latin typeface="Ubuntu" panose="020B0504030602030204" pitchFamily="34" charset="0"/>
                <a:cs typeface="Tahoma" pitchFamily="34" charset="0"/>
              </a:rPr>
              <a:t> </a:t>
            </a:r>
            <a:r>
              <a:rPr lang="sl-SI" sz="1000" b="1" dirty="0">
                <a:solidFill>
                  <a:srgbClr val="706259"/>
                </a:solidFill>
                <a:latin typeface="Ubuntu" panose="020B0504030602030204" pitchFamily="34" charset="0"/>
                <a:cs typeface="Tahoma" pitchFamily="34" charset="0"/>
              </a:rPr>
              <a:t>ter</a:t>
            </a:r>
            <a:r>
              <a:rPr lang="sl-SI" sz="1000" b="1" dirty="0">
                <a:solidFill>
                  <a:srgbClr val="336699"/>
                </a:solidFill>
                <a:latin typeface="Ubuntu" panose="020B0504030602030204" pitchFamily="34" charset="0"/>
                <a:cs typeface="Tahoma" pitchFamily="34" charset="0"/>
              </a:rPr>
              <a:t> </a:t>
            </a:r>
            <a:r>
              <a:rPr lang="sl-SI" sz="1000" b="1" dirty="0">
                <a:solidFill>
                  <a:srgbClr val="6CC04A"/>
                </a:solidFill>
                <a:latin typeface="Ubuntu" panose="020B0504030602030204" pitchFamily="34" charset="0"/>
                <a:cs typeface="Tahoma" pitchFamily="34" charset="0"/>
              </a:rPr>
              <a:t>dodani vrednosti projektnih rezultatov za EU</a:t>
            </a:r>
          </a:p>
          <a:p>
            <a:pPr marL="331207" lvl="1" indent="-331207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l-SI" sz="1000" b="1" dirty="0">
                <a:latin typeface="Ubuntu" panose="020B0504030602030204" pitchFamily="34" charset="0"/>
                <a:cs typeface="Tahoma" pitchFamily="34" charset="0"/>
              </a:rPr>
              <a:t>Ni poudarka na raziskavah </a:t>
            </a:r>
            <a:r>
              <a:rPr lang="sl-SI" sz="1000" b="1" dirty="0">
                <a:solidFill>
                  <a:srgbClr val="336699"/>
                </a:solidFill>
                <a:latin typeface="Ubuntu" panose="020B0504030602030204" pitchFamily="34" charset="0"/>
                <a:cs typeface="Tahoma" pitchFamily="34" charset="0"/>
              </a:rPr>
              <a:t>(</a:t>
            </a:r>
            <a:r>
              <a:rPr lang="en-GB" altLang="en-US" sz="1000" b="1" dirty="0">
                <a:solidFill>
                  <a:srgbClr val="336699"/>
                </a:solidFill>
                <a:latin typeface="Ubuntu" panose="020B0504030602030204" pitchFamily="34" charset="0"/>
                <a:cs typeface="Tahoma" pitchFamily="34" charset="0"/>
                <a:sym typeface="Wingdings" pitchFamily="1" charset="2"/>
              </a:rPr>
              <a:t></a:t>
            </a:r>
            <a:r>
              <a:rPr lang="sl-SI" sz="1000" b="1" dirty="0">
                <a:solidFill>
                  <a:srgbClr val="336699"/>
                </a:solidFill>
                <a:latin typeface="Ubuntu" panose="020B0504030602030204" pitchFamily="34" charset="0"/>
                <a:cs typeface="Tahoma" pitchFamily="34" charset="0"/>
              </a:rPr>
              <a:t>H2020), sploh ne na bazičnih in na študijah, ki niso usmerjene v cilje projekta</a:t>
            </a:r>
          </a:p>
          <a:p>
            <a:pPr marL="331207" lvl="1" indent="-331207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l-SI" sz="1000" b="1" dirty="0">
                <a:latin typeface="Ubuntu" panose="020B0504030602030204" pitchFamily="34" charset="0"/>
                <a:cs typeface="Tahoma" pitchFamily="34" charset="0"/>
              </a:rPr>
              <a:t>Brez velike infrastrukture</a:t>
            </a:r>
          </a:p>
          <a:p>
            <a:pPr marL="331207" lvl="1" indent="-331207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l-SI" sz="1000" b="1" dirty="0">
                <a:solidFill>
                  <a:srgbClr val="4696C8"/>
                </a:solidFill>
                <a:latin typeface="Ubuntu" panose="020B0504030602030204" pitchFamily="34" charset="0"/>
                <a:cs typeface="Tahoma" pitchFamily="34" charset="0"/>
              </a:rPr>
              <a:t>Ni poudarka na razvoju podeželja ali regij </a:t>
            </a:r>
            <a:r>
              <a:rPr lang="sl-SI" sz="1000" b="1" dirty="0">
                <a:solidFill>
                  <a:srgbClr val="706259"/>
                </a:solidFill>
                <a:latin typeface="Ubuntu" panose="020B0504030602030204" pitchFamily="34" charset="0"/>
                <a:cs typeface="Tahoma" pitchFamily="34" charset="0"/>
              </a:rPr>
              <a:t>(</a:t>
            </a:r>
            <a:r>
              <a:rPr lang="en-GB" altLang="en-US" sz="1000" b="1" dirty="0">
                <a:solidFill>
                  <a:srgbClr val="706259"/>
                </a:solidFill>
                <a:latin typeface="Ubuntu" panose="020B0504030602030204" pitchFamily="34" charset="0"/>
                <a:cs typeface="Tahoma" pitchFamily="34" charset="0"/>
                <a:sym typeface="Wingdings" pitchFamily="1" charset="2"/>
              </a:rPr>
              <a:t></a:t>
            </a:r>
            <a:r>
              <a:rPr lang="sl-SI" sz="1000" b="1" dirty="0">
                <a:solidFill>
                  <a:srgbClr val="706259"/>
                </a:solidFill>
                <a:latin typeface="Ubuntu" panose="020B0504030602030204" pitchFamily="34" charset="0"/>
                <a:cs typeface="Tahoma" pitchFamily="34" charset="0"/>
              </a:rPr>
              <a:t>kmetijski, ribiški in pomorski, strukturni skladi)</a:t>
            </a:r>
          </a:p>
          <a:p>
            <a:pPr defTabSz="914308">
              <a:defRPr/>
            </a:pPr>
            <a:endParaRPr lang="sl-SI" sz="10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7745-16D1-4D94-9306-41A0B2F26561}" type="slidenum">
              <a:rPr lang="sl-SI" smtClean="0"/>
              <a:pPr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985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8"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7745-16D1-4D94-9306-41A0B2F26561}" type="slidenum">
              <a:rPr lang="sl-SI" smtClean="0"/>
              <a:pPr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985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SPOZNAJ PRILOŽNOSTI.</a:t>
            </a:r>
          </a:p>
          <a:p>
            <a:r>
              <a:rPr lang="sl-SI" sz="900" b="1" dirty="0" smtClean="0">
                <a:solidFill>
                  <a:srgbClr val="7062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sym typeface="Wingdings" panose="05000000000000000000" pitchFamily="2" charset="2"/>
              </a:rPr>
              <a:t>	</a:t>
            </a:r>
            <a:r>
              <a:rPr lang="sl-SI" sz="900" dirty="0">
                <a:latin typeface="Ubuntu" panose="020B0504030602030204" pitchFamily="34" charset="0"/>
                <a:sym typeface="Wingdings" panose="05000000000000000000" pitchFamily="2" charset="2"/>
              </a:rPr>
              <a:t>D</a:t>
            </a:r>
            <a:r>
              <a:rPr lang="sl-SI" sz="900" dirty="0">
                <a:latin typeface="Ubuntu" panose="020B0504030602030204" pitchFamily="34" charset="0"/>
              </a:rPr>
              <a:t>o 75 % sofinanciranje s strani Evropske komisije. </a:t>
            </a:r>
            <a:r>
              <a:rPr lang="sl-SI" sz="900" dirty="0" smtClean="0">
                <a:latin typeface="Ubuntu" panose="020B0504030602030204" pitchFamily="34" charset="0"/>
              </a:rPr>
              <a:t>Sofinanciranje LIFE ne spada med državne/evropske pomoči (po pravilih </a:t>
            </a:r>
            <a:r>
              <a:rPr lang="sl-SI" sz="900" dirty="0" err="1" smtClean="0">
                <a:latin typeface="Ubuntu" panose="020B0504030602030204" pitchFamily="34" charset="0"/>
              </a:rPr>
              <a:t>deminimis</a:t>
            </a:r>
            <a:r>
              <a:rPr lang="sl-SI" sz="900" dirty="0" smtClean="0">
                <a:latin typeface="Ubuntu" panose="020B0504030602030204" pitchFamily="34" charset="0"/>
              </a:rPr>
              <a:t>).</a:t>
            </a:r>
          </a:p>
          <a:p>
            <a:endParaRPr lang="sl-SI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  <a:p>
            <a:r>
              <a:rPr lang="sl-SI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NAJDI PARTNERJE.</a:t>
            </a:r>
          </a:p>
          <a:p>
            <a:r>
              <a:rPr lang="sl-SI" sz="900" b="1" dirty="0" smtClean="0">
                <a:solidFill>
                  <a:srgbClr val="7062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sym typeface="Wingdings" panose="05000000000000000000" pitchFamily="2" charset="2"/>
              </a:rPr>
              <a:t>	</a:t>
            </a:r>
            <a:r>
              <a:rPr lang="sl-SI" sz="900" dirty="0">
                <a:latin typeface="Ubuntu" panose="020B0504030602030204" pitchFamily="34" charset="0"/>
                <a:sym typeface="Wingdings" panose="05000000000000000000" pitchFamily="2" charset="2"/>
              </a:rPr>
              <a:t>Vpiši se med iskalce sodelovanj n</a:t>
            </a:r>
            <a:r>
              <a:rPr lang="sl-SI" sz="900" dirty="0">
                <a:latin typeface="Ubuntu" panose="020B0504030602030204" pitchFamily="34" charset="0"/>
              </a:rPr>
              <a:t>a </a:t>
            </a:r>
            <a:r>
              <a:rPr lang="sl-SI" sz="900" dirty="0">
                <a:solidFill>
                  <a:srgbClr val="706259"/>
                </a:solidFill>
                <a:latin typeface="Ubuntu" panose="020B0504030602030204" pitchFamily="34" charset="0"/>
                <a:hlinkClick r:id="rId3"/>
              </a:rPr>
              <a:t>portal LIFE Slovenija</a:t>
            </a:r>
            <a:r>
              <a:rPr lang="sl-SI" sz="900" dirty="0">
                <a:solidFill>
                  <a:srgbClr val="706259"/>
                </a:solidFill>
                <a:latin typeface="Ubuntu" panose="020B0504030602030204" pitchFamily="34" charset="0"/>
              </a:rPr>
              <a:t>.</a:t>
            </a:r>
          </a:p>
          <a:p>
            <a:endParaRPr lang="sl-SI" sz="900" b="1" dirty="0">
              <a:solidFill>
                <a:srgbClr val="7062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  <a:p>
            <a:r>
              <a:rPr lang="sl-SI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POIŠČI POMOČ LIFE EKIPE.</a:t>
            </a:r>
          </a:p>
          <a:p>
            <a:pPr marL="772817" lvl="1" indent="-331207">
              <a:buFont typeface="Wingdings"/>
              <a:buChar char="à"/>
            </a:pPr>
            <a:r>
              <a:rPr lang="sl-SI" sz="900" dirty="0">
                <a:latin typeface="Ubuntu" panose="020B0504030602030204" pitchFamily="34" charset="0"/>
              </a:rPr>
              <a:t>spletna stran: </a:t>
            </a:r>
            <a:r>
              <a:rPr lang="sl-SI" sz="900" dirty="0" err="1">
                <a:solidFill>
                  <a:srgbClr val="706259"/>
                </a:solidFill>
                <a:latin typeface="Ubuntu" panose="020B0504030602030204" pitchFamily="34" charset="0"/>
                <a:hlinkClick r:id="rId4"/>
              </a:rPr>
              <a:t>lifeslovenija.si</a:t>
            </a:r>
            <a:endParaRPr lang="sl-SI" sz="900" dirty="0">
              <a:solidFill>
                <a:srgbClr val="706259"/>
              </a:solidFill>
              <a:latin typeface="Ubuntu" panose="020B0504030602030204" pitchFamily="34" charset="0"/>
            </a:endParaRPr>
          </a:p>
          <a:p>
            <a:pPr marL="772817" lvl="1" indent="-331207">
              <a:buFont typeface="Wingdings"/>
              <a:buChar char="à"/>
            </a:pPr>
            <a:r>
              <a:rPr lang="sl-SI" sz="900" dirty="0" err="1">
                <a:latin typeface="Ubuntu" panose="020B0504030602030204" pitchFamily="34" charset="0"/>
              </a:rPr>
              <a:t>Facebook</a:t>
            </a:r>
            <a:r>
              <a:rPr lang="sl-SI" sz="900" dirty="0">
                <a:solidFill>
                  <a:srgbClr val="706259"/>
                </a:solidFill>
                <a:latin typeface="Ubuntu" panose="020B0504030602030204" pitchFamily="34" charset="0"/>
              </a:rPr>
              <a:t> </a:t>
            </a:r>
            <a:r>
              <a:rPr lang="sl-SI" sz="900" dirty="0" err="1">
                <a:solidFill>
                  <a:srgbClr val="706259"/>
                </a:solidFill>
                <a:latin typeface="Ubuntu" panose="020B0504030602030204" pitchFamily="34" charset="0"/>
                <a:hlinkClick r:id="rId5"/>
              </a:rPr>
              <a:t>LifeSlovenija</a:t>
            </a:r>
            <a:endParaRPr lang="sl-SI" sz="900" dirty="0">
              <a:solidFill>
                <a:srgbClr val="706259"/>
              </a:solidFill>
              <a:latin typeface="Ubuntu" panose="020B0504030602030204" pitchFamily="34" charset="0"/>
            </a:endParaRPr>
          </a:p>
          <a:p>
            <a:pPr marL="772817" lvl="1" indent="-331207">
              <a:buFont typeface="Wingdings"/>
              <a:buChar char="à"/>
            </a:pPr>
            <a:r>
              <a:rPr lang="sl-SI" sz="900" dirty="0">
                <a:latin typeface="Ubuntu" panose="020B0504030602030204" pitchFamily="34" charset="0"/>
                <a:sym typeface="Wingdings" panose="05000000000000000000" pitchFamily="2" charset="2"/>
              </a:rPr>
              <a:t> </a:t>
            </a:r>
            <a:r>
              <a:rPr lang="sl-SI" sz="900" dirty="0" err="1">
                <a:latin typeface="Ubuntu" panose="020B0504030602030204" pitchFamily="34" charset="0"/>
              </a:rPr>
              <a:t>Twitter</a:t>
            </a:r>
            <a:r>
              <a:rPr lang="sl-SI" sz="900" dirty="0">
                <a:latin typeface="Ubuntu" panose="020B0504030602030204" pitchFamily="34" charset="0"/>
              </a:rPr>
              <a:t> </a:t>
            </a:r>
            <a:r>
              <a:rPr lang="sl-SI" sz="900" dirty="0" err="1">
                <a:solidFill>
                  <a:srgbClr val="706259"/>
                </a:solidFill>
                <a:latin typeface="Ubuntu" panose="020B0504030602030204" pitchFamily="34" charset="0"/>
                <a:hlinkClick r:id="rId6"/>
              </a:rPr>
              <a:t>LifeSlovenija</a:t>
            </a:r>
            <a:endParaRPr lang="sl-SI" sz="900" dirty="0">
              <a:solidFill>
                <a:srgbClr val="706259"/>
              </a:solidFill>
              <a:latin typeface="Ubuntu" panose="020B0504030602030204" pitchFamily="34" charset="0"/>
            </a:endParaRPr>
          </a:p>
          <a:p>
            <a:pPr marL="772817" lvl="1" indent="-331207">
              <a:buFont typeface="Wingdings"/>
              <a:buChar char="à"/>
            </a:pPr>
            <a:r>
              <a:rPr lang="sl-SI" sz="900" dirty="0" err="1">
                <a:latin typeface="Ubuntu" panose="020B0504030602030204" pitchFamily="34" charset="0"/>
              </a:rPr>
              <a:t>YouTube</a:t>
            </a:r>
            <a:r>
              <a:rPr lang="sl-SI" sz="900" dirty="0">
                <a:solidFill>
                  <a:srgbClr val="706259"/>
                </a:solidFill>
                <a:latin typeface="Ubuntu" panose="020B0504030602030204" pitchFamily="34" charset="0"/>
              </a:rPr>
              <a:t> </a:t>
            </a:r>
            <a:r>
              <a:rPr lang="sl-SI" sz="900" dirty="0">
                <a:solidFill>
                  <a:srgbClr val="706259"/>
                </a:solidFill>
                <a:latin typeface="Ubuntu" panose="020B0504030602030204" pitchFamily="34" charset="0"/>
                <a:hlinkClick r:id="rId7"/>
              </a:rPr>
              <a:t>LIFE Slovenija</a:t>
            </a:r>
            <a:endParaRPr lang="sl-SI" sz="900" dirty="0">
              <a:solidFill>
                <a:srgbClr val="706259"/>
              </a:solidFill>
              <a:latin typeface="Ubuntu" panose="020B0504030602030204" pitchFamily="34" charset="0"/>
            </a:endParaRPr>
          </a:p>
          <a:p>
            <a:pPr marL="772817" lvl="1" indent="-331207">
              <a:buFont typeface="Wingdings"/>
              <a:buChar char="à"/>
            </a:pPr>
            <a:r>
              <a:rPr lang="sl-SI" sz="900" dirty="0">
                <a:latin typeface="Ubuntu" panose="020B0504030602030204" pitchFamily="34" charset="0"/>
                <a:sym typeface="Wingdings" panose="05000000000000000000" pitchFamily="2" charset="2"/>
              </a:rPr>
              <a:t> </a:t>
            </a:r>
            <a:r>
              <a:rPr lang="sl-SI" sz="900" dirty="0">
                <a:latin typeface="Ubuntu" panose="020B0504030602030204" pitchFamily="34" charset="0"/>
              </a:rPr>
              <a:t>e-pošta </a:t>
            </a:r>
            <a:r>
              <a:rPr lang="sl-SI" sz="900" dirty="0" err="1">
                <a:solidFill>
                  <a:srgbClr val="706259"/>
                </a:solidFill>
                <a:latin typeface="Ubuntu" panose="020B0504030602030204" pitchFamily="34" charset="0"/>
                <a:hlinkClick r:id="rId8"/>
              </a:rPr>
              <a:t>life.mop@gov.si</a:t>
            </a:r>
            <a:endParaRPr lang="sl-SI" sz="900" dirty="0">
              <a:solidFill>
                <a:srgbClr val="706259"/>
              </a:solidFill>
              <a:latin typeface="Ubuntu" panose="020B0504030602030204" pitchFamily="34" charset="0"/>
            </a:endParaRPr>
          </a:p>
          <a:p>
            <a:pPr marL="772817" lvl="1" indent="-331207">
              <a:buFont typeface="Wingdings"/>
              <a:buChar char="à"/>
            </a:pPr>
            <a:r>
              <a:rPr lang="sl-SI" sz="900" dirty="0">
                <a:latin typeface="Ubuntu" panose="020B0504030602030204" pitchFamily="34" charset="0"/>
                <a:sym typeface="Wingdings" panose="05000000000000000000" pitchFamily="2" charset="2"/>
              </a:rPr>
              <a:t> </a:t>
            </a:r>
            <a:r>
              <a:rPr lang="sl-SI" sz="900" dirty="0">
                <a:latin typeface="Ubuntu" panose="020B0504030602030204" pitchFamily="34" charset="0"/>
              </a:rPr>
              <a:t>telefon 01 478 7400</a:t>
            </a:r>
          </a:p>
          <a:p>
            <a:r>
              <a:rPr lang="sl-SI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     </a:t>
            </a:r>
            <a:r>
              <a:rPr lang="sl-SI" sz="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SODELUJ NA LIFE DOGODKIH. </a:t>
            </a:r>
            <a:r>
              <a:rPr lang="sl-SI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PRIJAVI PROJEKT</a:t>
            </a:r>
            <a:r>
              <a:rPr lang="sl-SI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.</a:t>
            </a:r>
          </a:p>
          <a:p>
            <a:endParaRPr lang="sl-SI" sz="900" dirty="0"/>
          </a:p>
          <a:p>
            <a:pPr defTabSz="914308">
              <a:defRPr/>
            </a:pPr>
            <a:endParaRPr lang="sl-SI" sz="9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7745-16D1-4D94-9306-41A0B2F26561}" type="slidenum">
              <a:rPr lang="sl-SI" smtClean="0"/>
              <a:pPr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985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8"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7745-16D1-4D94-9306-41A0B2F26561}" type="slidenum">
              <a:rPr lang="sl-SI" smtClean="0"/>
              <a:pPr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9852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7745-16D1-4D94-9306-41A0B2F26561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001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7745-16D1-4D94-9306-41A0B2F26561}" type="slidenum">
              <a:rPr lang="sl-SI" smtClean="0">
                <a:solidFill>
                  <a:prstClr val="black"/>
                </a:solidFill>
              </a:rPr>
              <a:pPr/>
              <a:t>9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1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5048-6C22-44A5-A25B-7C85D0147E47}" type="datetime1">
              <a:rPr lang="sl-SI" smtClean="0"/>
              <a:t>19.10.2017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Maribor, 24. januar 2017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AD9-3E9E-4734-B760-392D27257E3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28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AE97-1116-4FC6-BDB8-331A21E1ACA2}" type="datetime1">
              <a:rPr lang="sl-SI" smtClean="0"/>
              <a:t>19.10.2017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Maribor, 24. januar 2017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AD9-3E9E-4734-B760-392D27257E3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812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5820-EBB9-44CD-8899-B178BD68B24C}" type="datetime1">
              <a:rPr lang="sl-SI" smtClean="0"/>
              <a:t>19.10.2017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Maribor, 24. januar 2017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AD9-3E9E-4734-B760-392D27257E3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66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7DB2-2B67-4400-954B-7E1F52020B2C}" type="datetime1">
              <a:rPr lang="sl-SI" smtClean="0"/>
              <a:t>19.10.2017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Maribor, 24. januar 2017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AD9-3E9E-4734-B760-392D27257E3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221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952-C422-4911-BC0E-C237E905C397}" type="datetime1">
              <a:rPr lang="sl-SI" smtClean="0"/>
              <a:t>19.10.2017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Maribor, 24. januar 2017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AD9-3E9E-4734-B760-392D27257E3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058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D31B-F6E2-472A-A27A-A260573B9A51}" type="datetime1">
              <a:rPr lang="sl-SI" smtClean="0"/>
              <a:t>19.10.2017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Maribor, 24. januar 2017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AD9-3E9E-4734-B760-392D27257E3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240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C812-6F9B-4D55-A5A1-3418E2DD9149}" type="datetime1">
              <a:rPr lang="sl-SI" smtClean="0"/>
              <a:t>19.10.2017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Maribor, 24. januar 2017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AD9-3E9E-4734-B760-392D27257E3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306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6BB5-FBE2-49B6-8F8A-3EF49B8263B6}" type="datetime1">
              <a:rPr lang="sl-SI" smtClean="0"/>
              <a:t>19.10.2017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Maribor, 24. januar 2017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AD9-3E9E-4734-B760-392D27257E3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434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D267-E6A6-4CF7-A212-95DF462CCA7E}" type="datetime1">
              <a:rPr lang="sl-SI" smtClean="0"/>
              <a:t>19.10.2017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Maribor, 24. januar 2017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AD9-3E9E-4734-B760-392D27257E3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636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7B03-1EF0-45AC-9BD1-BEE269447256}" type="datetime1">
              <a:rPr lang="sl-SI" smtClean="0"/>
              <a:t>19.10.2017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Maribor, 24. januar 2017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AD9-3E9E-4734-B760-392D27257E3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66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91D1-E54A-402F-8EFD-594D44ACB2B2}" type="datetime1">
              <a:rPr lang="sl-SI" smtClean="0"/>
              <a:t>19.10.2017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Maribor, 24. januar 2017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2AD9-3E9E-4734-B760-392D27257E3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773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36796-F328-47AF-A463-B861D141B499}" type="datetime1">
              <a:rPr lang="sl-SI" smtClean="0"/>
              <a:t>19.10.2017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/>
              <a:t>Maribor, 24. januar 2017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72AD9-3E9E-4734-B760-392D27257E3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659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wSzSV2uxGU4&amp;list=PLkUTD_p-NwYiE8WmH70lhDp1-teN8odW_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9.jpeg"/><Relationship Id="rId3" Type="http://schemas.openxmlformats.org/officeDocument/2006/relationships/image" Target="../media/image1.jpg"/><Relationship Id="rId7" Type="http://schemas.openxmlformats.org/officeDocument/2006/relationships/diagramData" Target="../diagrams/data2.xml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microsoft.com/office/2007/relationships/diagramDrawing" Target="../diagrams/drawing2.xml"/><Relationship Id="rId5" Type="http://schemas.openxmlformats.org/officeDocument/2006/relationships/image" Target="../media/image14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3.jpeg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.jpg"/><Relationship Id="rId7" Type="http://schemas.openxmlformats.org/officeDocument/2006/relationships/diagramData" Target="../diagrams/data3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microsoft.com/office/2007/relationships/diagramDrawing" Target="../diagrams/drawing3.xml"/><Relationship Id="rId5" Type="http://schemas.openxmlformats.org/officeDocument/2006/relationships/image" Target="../media/image14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3.jpeg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diagramData" Target="../diagrams/data4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microsoft.com/office/2007/relationships/diagramDrawing" Target="../diagrams/drawing4.xml"/><Relationship Id="rId5" Type="http://schemas.openxmlformats.org/officeDocument/2006/relationships/image" Target="../media/image14.jpeg"/><Relationship Id="rId15" Type="http://schemas.openxmlformats.org/officeDocument/2006/relationships/image" Target="../media/image26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3.jpeg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29.jpeg"/><Relationship Id="rId3" Type="http://schemas.openxmlformats.org/officeDocument/2006/relationships/image" Target="../media/image1.jpg"/><Relationship Id="rId7" Type="http://schemas.openxmlformats.org/officeDocument/2006/relationships/diagramData" Target="../diagrams/data5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microsoft.com/office/2007/relationships/diagramDrawing" Target="../diagrams/drawing5.xml"/><Relationship Id="rId5" Type="http://schemas.openxmlformats.org/officeDocument/2006/relationships/image" Target="../media/image14.jpe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3.jpeg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32.png"/><Relationship Id="rId10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ifeslovenija.si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lifeslovenija.si/porta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3.jpeg"/><Relationship Id="rId4" Type="http://schemas.openxmlformats.org/officeDocument/2006/relationships/image" Target="../media/image4.png"/><Relationship Id="rId9" Type="http://schemas.openxmlformats.org/officeDocument/2006/relationships/hyperlink" Target="mailto:life.mop@gov.si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c.europa.eu/environment/life/project/Projects/index.cfm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.jpg"/><Relationship Id="rId4" Type="http://schemas.openxmlformats.org/officeDocument/2006/relationships/image" Target="../media/image7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jpg"/><Relationship Id="rId7" Type="http://schemas.openxmlformats.org/officeDocument/2006/relationships/diagramData" Target="../diagrams/data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14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3.jpe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97601" y="2451669"/>
            <a:ext cx="8229600" cy="360040"/>
          </a:xfrm>
        </p:spPr>
        <p:txBody>
          <a:bodyPr/>
          <a:lstStyle/>
          <a:p>
            <a:pPr marL="0" indent="0" algn="ctr">
              <a:buNone/>
            </a:pPr>
            <a:r>
              <a:rPr lang="sl-SI" sz="1400" dirty="0">
                <a:hlinkClick r:id="rId4"/>
              </a:rPr>
              <a:t>https://www.youtube.com/watch?v=wSzSV2uxGU4&amp;list=PLkUTD_p-NwYiE8WmH70lhDp1-teN8odW</a:t>
            </a:r>
            <a:r>
              <a:rPr lang="sl-SI" sz="1400" dirty="0" smtClean="0">
                <a:hlinkClick r:id="rId4"/>
              </a:rPr>
              <a:t>_</a:t>
            </a:r>
            <a:r>
              <a:rPr lang="sl-SI" sz="1400" dirty="0" smtClean="0"/>
              <a:t>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0" y="0"/>
            <a:ext cx="9144000" cy="98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5" name="Skupina 4"/>
          <p:cNvGrpSpPr/>
          <p:nvPr/>
        </p:nvGrpSpPr>
        <p:grpSpPr>
          <a:xfrm>
            <a:off x="297601" y="121987"/>
            <a:ext cx="1594805" cy="878779"/>
            <a:chOff x="107504" y="121987"/>
            <a:chExt cx="1594805" cy="878779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21987"/>
              <a:ext cx="955528" cy="690864"/>
            </a:xfrm>
            <a:prstGeom prst="rect">
              <a:avLst/>
            </a:prstGeom>
          </p:spPr>
        </p:pic>
        <p:sp>
          <p:nvSpPr>
            <p:cNvPr id="7" name="PoljeZBesedilom 6"/>
            <p:cNvSpPr txBox="1"/>
            <p:nvPr/>
          </p:nvSpPr>
          <p:spPr>
            <a:xfrm>
              <a:off x="107504" y="754545"/>
              <a:ext cx="15948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00" dirty="0">
                  <a:latin typeface="Ubuntu" panose="020B0504030602030204" pitchFamily="34" charset="0"/>
                </a:rPr>
                <a:t>LIFE14 CAP/SI/000012</a:t>
              </a:r>
            </a:p>
          </p:txBody>
        </p:sp>
      </p:grpSp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8955"/>
            <a:ext cx="3312368" cy="432771"/>
          </a:xfrm>
          <a:prstGeom prst="rect">
            <a:avLst/>
          </a:prstGeom>
        </p:spPr>
      </p:pic>
      <p:pic>
        <p:nvPicPr>
          <p:cNvPr id="9" name="Slika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28525"/>
            <a:ext cx="1154799" cy="8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jeZBesedilom 9"/>
          <p:cNvSpPr txBox="1"/>
          <p:nvPr/>
        </p:nvSpPr>
        <p:spPr>
          <a:xfrm>
            <a:off x="2138099" y="1494059"/>
            <a:ext cx="5299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LIFE PROGRAM</a:t>
            </a:r>
            <a:endParaRPr lang="sl-SI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2555776" y="6165304"/>
            <a:ext cx="351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Moravske Toplice, 19. oktober 2017</a:t>
            </a:r>
            <a:endParaRPr lang="sl-SI" dirty="0"/>
          </a:p>
        </p:txBody>
      </p:sp>
      <p:pic>
        <p:nvPicPr>
          <p:cNvPr id="1026" name="Picture 2" descr="G:\projekti\LIFE capacity building projekt\C 4 spletna stran in socialna omrežja\Novice za spletno stran\kolaz_SLOprojekt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400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0"/>
          <a:stretch/>
        </p:blipFill>
        <p:spPr>
          <a:xfrm>
            <a:off x="1" y="6004885"/>
            <a:ext cx="9183772" cy="79890"/>
          </a:xfrm>
          <a:prstGeom prst="rect">
            <a:avLst/>
          </a:prstGeom>
        </p:spPr>
      </p:pic>
      <p:grpSp>
        <p:nvGrpSpPr>
          <p:cNvPr id="25" name="Skupina 24"/>
          <p:cNvGrpSpPr/>
          <p:nvPr/>
        </p:nvGrpSpPr>
        <p:grpSpPr>
          <a:xfrm>
            <a:off x="271985" y="6165304"/>
            <a:ext cx="1275680" cy="689174"/>
            <a:chOff x="107504" y="121987"/>
            <a:chExt cx="1594805" cy="920234"/>
          </a:xfrm>
        </p:grpSpPr>
        <p:pic>
          <p:nvPicPr>
            <p:cNvPr id="26" name="Slika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21987"/>
              <a:ext cx="955528" cy="690864"/>
            </a:xfrm>
            <a:prstGeom prst="rect">
              <a:avLst/>
            </a:prstGeom>
          </p:spPr>
        </p:pic>
        <p:sp>
          <p:nvSpPr>
            <p:cNvPr id="27" name="PoljeZBesedilom 26"/>
            <p:cNvSpPr txBox="1"/>
            <p:nvPr/>
          </p:nvSpPr>
          <p:spPr>
            <a:xfrm>
              <a:off x="107504" y="754545"/>
              <a:ext cx="1594805" cy="28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800" dirty="0" smtClean="0">
                  <a:solidFill>
                    <a:prstClr val="black"/>
                  </a:solidFill>
                  <a:latin typeface="Ubuntu" pitchFamily="34" charset="0"/>
                </a:rPr>
                <a:t>LIFE14 CAP/SI/000012</a:t>
              </a:r>
              <a:endParaRPr lang="sl-SI" sz="800" dirty="0">
                <a:solidFill>
                  <a:prstClr val="black"/>
                </a:solidFill>
                <a:latin typeface="Ubuntu" pitchFamily="34" charset="0"/>
              </a:endParaRPr>
            </a:p>
          </p:txBody>
        </p:sp>
      </p:grpSp>
      <p:pic>
        <p:nvPicPr>
          <p:cNvPr id="28" name="Slika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83" y="6257525"/>
            <a:ext cx="2920019" cy="381509"/>
          </a:xfrm>
          <a:prstGeom prst="rect">
            <a:avLst/>
          </a:prstGeom>
        </p:spPr>
      </p:pic>
      <p:pic>
        <p:nvPicPr>
          <p:cNvPr id="29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45" y="6102487"/>
            <a:ext cx="936104" cy="71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730850499"/>
              </p:ext>
            </p:extLst>
          </p:nvPr>
        </p:nvGraphicFramePr>
        <p:xfrm>
          <a:off x="-1260648" y="172202"/>
          <a:ext cx="11809312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0" name="Skupina 39"/>
          <p:cNvGrpSpPr/>
          <p:nvPr/>
        </p:nvGrpSpPr>
        <p:grpSpPr>
          <a:xfrm>
            <a:off x="458458" y="1196752"/>
            <a:ext cx="8333469" cy="641151"/>
            <a:chOff x="568815" y="1165784"/>
            <a:chExt cx="7675592" cy="641151"/>
          </a:xfrm>
        </p:grpSpPr>
        <p:sp>
          <p:nvSpPr>
            <p:cNvPr id="41" name="Prostoročno 40"/>
            <p:cNvSpPr/>
            <p:nvPr/>
          </p:nvSpPr>
          <p:spPr>
            <a:xfrm rot="16200000">
              <a:off x="406455" y="1328144"/>
              <a:ext cx="597990" cy="273270"/>
            </a:xfrm>
            <a:custGeom>
              <a:avLst/>
              <a:gdLst>
                <a:gd name="connsiteX0" fmla="*/ 0 w 937915"/>
                <a:gd name="connsiteY0" fmla="*/ 0 h 273270"/>
                <a:gd name="connsiteX1" fmla="*/ 937915 w 937915"/>
                <a:gd name="connsiteY1" fmla="*/ 0 h 273270"/>
                <a:gd name="connsiteX2" fmla="*/ 937915 w 937915"/>
                <a:gd name="connsiteY2" fmla="*/ 273270 h 273270"/>
                <a:gd name="connsiteX3" fmla="*/ 0 w 937915"/>
                <a:gd name="connsiteY3" fmla="*/ 273270 h 273270"/>
                <a:gd name="connsiteX4" fmla="*/ 0 w 937915"/>
                <a:gd name="connsiteY4" fmla="*/ 0 h 27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915" h="273270">
                  <a:moveTo>
                    <a:pt x="0" y="0"/>
                  </a:moveTo>
                  <a:lnTo>
                    <a:pt x="937915" y="0"/>
                  </a:lnTo>
                  <a:lnTo>
                    <a:pt x="937915" y="273270"/>
                  </a:lnTo>
                  <a:lnTo>
                    <a:pt x="0" y="2732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241009" bIns="-1" numCol="1" spcCol="1270" anchor="t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500" b="1" dirty="0" smtClean="0">
                  <a:solidFill>
                    <a:srgbClr val="4696C8"/>
                  </a:solidFill>
                </a:rPr>
                <a:t>Cilj</a:t>
              </a:r>
              <a:endParaRPr lang="sl-SI" sz="1500" b="1" dirty="0">
                <a:solidFill>
                  <a:srgbClr val="4696C8"/>
                </a:solidFill>
              </a:endParaRPr>
            </a:p>
          </p:txBody>
        </p:sp>
        <p:sp>
          <p:nvSpPr>
            <p:cNvPr id="42" name="Prostoročno 41"/>
            <p:cNvSpPr/>
            <p:nvPr/>
          </p:nvSpPr>
          <p:spPr>
            <a:xfrm>
              <a:off x="793738" y="1194935"/>
              <a:ext cx="7450669" cy="612000"/>
            </a:xfrm>
            <a:custGeom>
              <a:avLst/>
              <a:gdLst>
                <a:gd name="connsiteX0" fmla="*/ 0 w 7450669"/>
                <a:gd name="connsiteY0" fmla="*/ 0 h 901589"/>
                <a:gd name="connsiteX1" fmla="*/ 7450669 w 7450669"/>
                <a:gd name="connsiteY1" fmla="*/ 0 h 901589"/>
                <a:gd name="connsiteX2" fmla="*/ 7450669 w 7450669"/>
                <a:gd name="connsiteY2" fmla="*/ 901589 h 901589"/>
                <a:gd name="connsiteX3" fmla="*/ 0 w 7450669"/>
                <a:gd name="connsiteY3" fmla="*/ 901589 h 901589"/>
                <a:gd name="connsiteX4" fmla="*/ 0 w 7450669"/>
                <a:gd name="connsiteY4" fmla="*/ 0 h 90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0669" h="901589">
                  <a:moveTo>
                    <a:pt x="0" y="0"/>
                  </a:moveTo>
                  <a:lnTo>
                    <a:pt x="7450669" y="0"/>
                  </a:lnTo>
                  <a:lnTo>
                    <a:pt x="7450669" y="901589"/>
                  </a:lnTo>
                  <a:lnTo>
                    <a:pt x="0" y="901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96C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08000" rIns="128016" bIns="108000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l-SI" sz="1600" dirty="0" smtClean="0">
                  <a:solidFill>
                    <a:prstClr val="black"/>
                  </a:solidFill>
                  <a:latin typeface="Ubuntu"/>
                </a:rPr>
                <a:t>Ozaveščanje o pomembnosti</a:t>
              </a:r>
              <a:r>
                <a:rPr lang="pl-PL" sz="1600" dirty="0" smtClean="0">
                  <a:solidFill>
                    <a:prstClr val="black"/>
                  </a:solidFill>
                  <a:latin typeface="Ubuntu"/>
                </a:rPr>
                <a:t> </a:t>
              </a:r>
              <a:r>
                <a:rPr lang="pl-PL" sz="1600" dirty="0">
                  <a:solidFill>
                    <a:prstClr val="black"/>
                  </a:solidFill>
                  <a:latin typeface="Ubuntu"/>
                </a:rPr>
                <a:t>pravilnega ravnanja z e-odpadki in odpadnimi </a:t>
              </a:r>
              <a:r>
                <a:rPr lang="pl-PL" sz="1600" dirty="0" smtClean="0">
                  <a:solidFill>
                    <a:prstClr val="black"/>
                  </a:solidFill>
                  <a:latin typeface="Ubuntu"/>
                </a:rPr>
                <a:t>baterijami (OEEO) ter vzpostavitev </a:t>
              </a:r>
              <a:r>
                <a:rPr lang="pl-PL" sz="1600" dirty="0" smtClean="0">
                  <a:solidFill>
                    <a:prstClr val="black"/>
                  </a:solidFill>
                  <a:latin typeface="Ubuntu"/>
                </a:rPr>
                <a:t>infrastrukturne mreže </a:t>
              </a:r>
              <a:r>
                <a:rPr lang="pl-PL" sz="1600" dirty="0" smtClean="0">
                  <a:solidFill>
                    <a:prstClr val="black"/>
                  </a:solidFill>
                  <a:latin typeface="Ubuntu"/>
                </a:rPr>
                <a:t>za njihovo ločeno zbiranje</a:t>
              </a:r>
              <a:r>
                <a:rPr lang="sl-SI" sz="1600" dirty="0" smtClean="0">
                  <a:solidFill>
                    <a:prstClr val="black"/>
                  </a:solidFill>
                  <a:latin typeface="Ubuntu"/>
                </a:rPr>
                <a:t> </a:t>
              </a:r>
              <a:endParaRPr lang="sl-SI" sz="1600" dirty="0">
                <a:solidFill>
                  <a:prstClr val="black"/>
                </a:solidFill>
                <a:latin typeface="Ubuntu"/>
              </a:endParaRPr>
            </a:p>
          </p:txBody>
        </p:sp>
      </p:grpSp>
      <p:pic>
        <p:nvPicPr>
          <p:cNvPr id="30" name="Slika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0"/>
          <a:stretch/>
        </p:blipFill>
        <p:spPr>
          <a:xfrm>
            <a:off x="-39772" y="988610"/>
            <a:ext cx="9183772" cy="79890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412016" y="2060848"/>
            <a:ext cx="8336448" cy="3528391"/>
            <a:chOff x="412016" y="2348879"/>
            <a:chExt cx="8336448" cy="3528391"/>
          </a:xfrm>
        </p:grpSpPr>
        <p:grpSp>
          <p:nvGrpSpPr>
            <p:cNvPr id="43" name="Skupina 42"/>
            <p:cNvGrpSpPr/>
            <p:nvPr/>
          </p:nvGrpSpPr>
          <p:grpSpPr>
            <a:xfrm>
              <a:off x="412016" y="2348879"/>
              <a:ext cx="8336448" cy="3528391"/>
              <a:chOff x="566071" y="1194935"/>
              <a:chExt cx="7678336" cy="1603814"/>
            </a:xfrm>
          </p:grpSpPr>
          <p:sp>
            <p:nvSpPr>
              <p:cNvPr id="44" name="Prostoročno 43"/>
              <p:cNvSpPr/>
              <p:nvPr/>
            </p:nvSpPr>
            <p:spPr>
              <a:xfrm rot="16200000">
                <a:off x="162645" y="1724552"/>
                <a:ext cx="1080121" cy="273270"/>
              </a:xfrm>
              <a:custGeom>
                <a:avLst/>
                <a:gdLst>
                  <a:gd name="connsiteX0" fmla="*/ 0 w 937915"/>
                  <a:gd name="connsiteY0" fmla="*/ 0 h 273270"/>
                  <a:gd name="connsiteX1" fmla="*/ 937915 w 937915"/>
                  <a:gd name="connsiteY1" fmla="*/ 0 h 273270"/>
                  <a:gd name="connsiteX2" fmla="*/ 937915 w 937915"/>
                  <a:gd name="connsiteY2" fmla="*/ 273270 h 273270"/>
                  <a:gd name="connsiteX3" fmla="*/ 0 w 937915"/>
                  <a:gd name="connsiteY3" fmla="*/ 273270 h 273270"/>
                  <a:gd name="connsiteX4" fmla="*/ 0 w 937915"/>
                  <a:gd name="connsiteY4" fmla="*/ 0 h 27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7915" h="273270">
                    <a:moveTo>
                      <a:pt x="0" y="0"/>
                    </a:moveTo>
                    <a:lnTo>
                      <a:pt x="937915" y="0"/>
                    </a:lnTo>
                    <a:lnTo>
                      <a:pt x="937915" y="273270"/>
                    </a:lnTo>
                    <a:lnTo>
                      <a:pt x="0" y="27327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0" rIns="241009" bIns="-1" numCol="1" spcCol="1270" anchor="t" anchorCtr="0">
                <a:noAutofit/>
              </a:bodyPr>
              <a:lstStyle/>
              <a:p>
                <a:pPr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l-SI" sz="1500" b="1" dirty="0" smtClean="0">
                    <a:solidFill>
                      <a:srgbClr val="FFD700"/>
                    </a:solidFill>
                  </a:rPr>
                  <a:t>Aktivnosti</a:t>
                </a:r>
                <a:endParaRPr lang="sl-SI" sz="1500" b="1" dirty="0">
                  <a:solidFill>
                    <a:srgbClr val="FFD700"/>
                  </a:solidFill>
                </a:endParaRPr>
              </a:p>
            </p:txBody>
          </p:sp>
          <p:sp>
            <p:nvSpPr>
              <p:cNvPr id="45" name="Prostoročno 44"/>
              <p:cNvSpPr/>
              <p:nvPr/>
            </p:nvSpPr>
            <p:spPr>
              <a:xfrm>
                <a:off x="793738" y="1194935"/>
                <a:ext cx="7450669" cy="1603814"/>
              </a:xfrm>
              <a:custGeom>
                <a:avLst/>
                <a:gdLst>
                  <a:gd name="connsiteX0" fmla="*/ 0 w 7450669"/>
                  <a:gd name="connsiteY0" fmla="*/ 0 h 901589"/>
                  <a:gd name="connsiteX1" fmla="*/ 7450669 w 7450669"/>
                  <a:gd name="connsiteY1" fmla="*/ 0 h 901589"/>
                  <a:gd name="connsiteX2" fmla="*/ 7450669 w 7450669"/>
                  <a:gd name="connsiteY2" fmla="*/ 901589 h 901589"/>
                  <a:gd name="connsiteX3" fmla="*/ 0 w 7450669"/>
                  <a:gd name="connsiteY3" fmla="*/ 901589 h 901589"/>
                  <a:gd name="connsiteX4" fmla="*/ 0 w 7450669"/>
                  <a:gd name="connsiteY4" fmla="*/ 0 h 90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0669" h="901589">
                    <a:moveTo>
                      <a:pt x="0" y="0"/>
                    </a:moveTo>
                    <a:lnTo>
                      <a:pt x="7450669" y="0"/>
                    </a:lnTo>
                    <a:lnTo>
                      <a:pt x="7450669" y="901589"/>
                    </a:lnTo>
                    <a:lnTo>
                      <a:pt x="0" y="9015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7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16" tIns="108000" rIns="128016" bIns="108000" numCol="1" spcCol="1270" anchor="t" anchorCtr="0">
                <a:noAutofit/>
              </a:bodyPr>
              <a:lstStyle/>
              <a:p>
                <a:pPr marL="0" lvl="1" indent="-571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 Ozaveščanje ciljnih skupin preko intenzivne komunikacijske kampanje, delavnic in konferenc</a:t>
                </a:r>
              </a:p>
              <a:p>
                <a:pPr marL="0" lvl="1" indent="-571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 Vzpostavitev infrastrukture za ločeno zbiranje OEEO – postavitev 45 zelenih kotov v nakupovalnih središčih in 400 uličnih zbiralnikov, izdelava in uporaba mobilnega zbiralnika</a:t>
                </a:r>
              </a:p>
              <a:p>
                <a:pPr marL="0" lvl="1" indent="-571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sl-SI" sz="1400" dirty="0">
                  <a:solidFill>
                    <a:prstClr val="black"/>
                  </a:solidFill>
                  <a:latin typeface="Ubuntu"/>
                </a:endParaRPr>
              </a:p>
              <a:p>
                <a:pPr marL="457200" lvl="2" indent="-2857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Ø"/>
                </a:pP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Do leta 2020 zbrati 65 % e-odpadkov in 45 % odpadnih baterij 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oddanih 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na trg</a:t>
                </a:r>
                <a:endParaRPr lang="en-US" sz="1400" dirty="0">
                  <a:solidFill>
                    <a:prstClr val="black"/>
                  </a:solidFill>
                  <a:latin typeface="Ubuntu"/>
                </a:endParaRPr>
              </a:p>
            </p:txBody>
          </p:sp>
        </p:grpSp>
        <p:pic>
          <p:nvPicPr>
            <p:cNvPr id="1027" name="Picture 3" descr="G:\projekti\LIFE capacity building projekt\C 4 spletna stran in socialna omrežja\VSEBINA\Vsebina LIFE projektov\ZEOS\fotografije Life Gospodarjenje z e-odpadki\Delavnica z izvajalci lokalno javnih služb ravnanja z odpadki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52"/>
            <a:stretch/>
          </p:blipFill>
          <p:spPr bwMode="auto">
            <a:xfrm>
              <a:off x="899592" y="3717031"/>
              <a:ext cx="3168352" cy="1954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G:\projekti\LIFE capacity building projekt\C 4 spletna stran in socialna omrežja\VSEBINA\Vsebina LIFE projektov\ZEOS\fotografije Life Gospodarjenje z e-odpadki\Ulični zbiralniki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18"/>
            <a:stretch/>
          </p:blipFill>
          <p:spPr bwMode="auto">
            <a:xfrm>
              <a:off x="4067944" y="3717232"/>
              <a:ext cx="4384493" cy="195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728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0"/>
          <a:stretch/>
        </p:blipFill>
        <p:spPr>
          <a:xfrm>
            <a:off x="1" y="6004885"/>
            <a:ext cx="9183772" cy="79890"/>
          </a:xfrm>
          <a:prstGeom prst="rect">
            <a:avLst/>
          </a:prstGeom>
        </p:spPr>
      </p:pic>
      <p:grpSp>
        <p:nvGrpSpPr>
          <p:cNvPr id="25" name="Skupina 24"/>
          <p:cNvGrpSpPr/>
          <p:nvPr/>
        </p:nvGrpSpPr>
        <p:grpSpPr>
          <a:xfrm>
            <a:off x="271985" y="6165304"/>
            <a:ext cx="1275680" cy="689174"/>
            <a:chOff x="107504" y="121987"/>
            <a:chExt cx="1594805" cy="920234"/>
          </a:xfrm>
        </p:grpSpPr>
        <p:pic>
          <p:nvPicPr>
            <p:cNvPr id="26" name="Slika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21987"/>
              <a:ext cx="955528" cy="690864"/>
            </a:xfrm>
            <a:prstGeom prst="rect">
              <a:avLst/>
            </a:prstGeom>
          </p:spPr>
        </p:pic>
        <p:sp>
          <p:nvSpPr>
            <p:cNvPr id="27" name="PoljeZBesedilom 26"/>
            <p:cNvSpPr txBox="1"/>
            <p:nvPr/>
          </p:nvSpPr>
          <p:spPr>
            <a:xfrm>
              <a:off x="107504" y="754545"/>
              <a:ext cx="1594805" cy="28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800" dirty="0" smtClean="0">
                  <a:solidFill>
                    <a:prstClr val="black"/>
                  </a:solidFill>
                  <a:latin typeface="Ubuntu" pitchFamily="34" charset="0"/>
                </a:rPr>
                <a:t>LIFE14 CAP/SI/000012</a:t>
              </a:r>
              <a:endParaRPr lang="sl-SI" sz="800" dirty="0">
                <a:solidFill>
                  <a:prstClr val="black"/>
                </a:solidFill>
                <a:latin typeface="Ubuntu" pitchFamily="34" charset="0"/>
              </a:endParaRPr>
            </a:p>
          </p:txBody>
        </p:sp>
      </p:grpSp>
      <p:pic>
        <p:nvPicPr>
          <p:cNvPr id="28" name="Slika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83" y="6257525"/>
            <a:ext cx="2920019" cy="381509"/>
          </a:xfrm>
          <a:prstGeom prst="rect">
            <a:avLst/>
          </a:prstGeom>
        </p:spPr>
      </p:pic>
      <p:pic>
        <p:nvPicPr>
          <p:cNvPr id="29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45" y="6102487"/>
            <a:ext cx="936104" cy="71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498959750"/>
              </p:ext>
            </p:extLst>
          </p:nvPr>
        </p:nvGraphicFramePr>
        <p:xfrm>
          <a:off x="-1260648" y="188720"/>
          <a:ext cx="11809312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0" name="Skupina 39"/>
          <p:cNvGrpSpPr/>
          <p:nvPr/>
        </p:nvGrpSpPr>
        <p:grpSpPr>
          <a:xfrm>
            <a:off x="444782" y="980728"/>
            <a:ext cx="8336449" cy="828024"/>
            <a:chOff x="566070" y="978911"/>
            <a:chExt cx="7678337" cy="828024"/>
          </a:xfrm>
        </p:grpSpPr>
        <p:sp>
          <p:nvSpPr>
            <p:cNvPr id="41" name="Prostoročno 40"/>
            <p:cNvSpPr/>
            <p:nvPr/>
          </p:nvSpPr>
          <p:spPr>
            <a:xfrm rot="16200000">
              <a:off x="403710" y="1141271"/>
              <a:ext cx="597990" cy="273270"/>
            </a:xfrm>
            <a:custGeom>
              <a:avLst/>
              <a:gdLst>
                <a:gd name="connsiteX0" fmla="*/ 0 w 937915"/>
                <a:gd name="connsiteY0" fmla="*/ 0 h 273270"/>
                <a:gd name="connsiteX1" fmla="*/ 937915 w 937915"/>
                <a:gd name="connsiteY1" fmla="*/ 0 h 273270"/>
                <a:gd name="connsiteX2" fmla="*/ 937915 w 937915"/>
                <a:gd name="connsiteY2" fmla="*/ 273270 h 273270"/>
                <a:gd name="connsiteX3" fmla="*/ 0 w 937915"/>
                <a:gd name="connsiteY3" fmla="*/ 273270 h 273270"/>
                <a:gd name="connsiteX4" fmla="*/ 0 w 937915"/>
                <a:gd name="connsiteY4" fmla="*/ 0 h 27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915" h="273270">
                  <a:moveTo>
                    <a:pt x="0" y="0"/>
                  </a:moveTo>
                  <a:lnTo>
                    <a:pt x="937915" y="0"/>
                  </a:lnTo>
                  <a:lnTo>
                    <a:pt x="937915" y="273270"/>
                  </a:lnTo>
                  <a:lnTo>
                    <a:pt x="0" y="2732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241009" bIns="-1" numCol="1" spcCol="1270" anchor="t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500" b="1" dirty="0" smtClean="0">
                  <a:solidFill>
                    <a:srgbClr val="4696C8"/>
                  </a:solidFill>
                </a:rPr>
                <a:t>Cilj</a:t>
              </a:r>
              <a:endParaRPr lang="sl-SI" sz="1500" b="1" dirty="0">
                <a:solidFill>
                  <a:srgbClr val="4696C8"/>
                </a:solidFill>
              </a:endParaRPr>
            </a:p>
          </p:txBody>
        </p:sp>
        <p:sp>
          <p:nvSpPr>
            <p:cNvPr id="42" name="Prostoročno 41"/>
            <p:cNvSpPr/>
            <p:nvPr/>
          </p:nvSpPr>
          <p:spPr>
            <a:xfrm>
              <a:off x="793738" y="1194935"/>
              <a:ext cx="7450669" cy="612000"/>
            </a:xfrm>
            <a:custGeom>
              <a:avLst/>
              <a:gdLst>
                <a:gd name="connsiteX0" fmla="*/ 0 w 7450669"/>
                <a:gd name="connsiteY0" fmla="*/ 0 h 901589"/>
                <a:gd name="connsiteX1" fmla="*/ 7450669 w 7450669"/>
                <a:gd name="connsiteY1" fmla="*/ 0 h 901589"/>
                <a:gd name="connsiteX2" fmla="*/ 7450669 w 7450669"/>
                <a:gd name="connsiteY2" fmla="*/ 901589 h 901589"/>
                <a:gd name="connsiteX3" fmla="*/ 0 w 7450669"/>
                <a:gd name="connsiteY3" fmla="*/ 901589 h 901589"/>
                <a:gd name="connsiteX4" fmla="*/ 0 w 7450669"/>
                <a:gd name="connsiteY4" fmla="*/ 0 h 90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0669" h="901589">
                  <a:moveTo>
                    <a:pt x="0" y="0"/>
                  </a:moveTo>
                  <a:lnTo>
                    <a:pt x="7450669" y="0"/>
                  </a:lnTo>
                  <a:lnTo>
                    <a:pt x="7450669" y="901589"/>
                  </a:lnTo>
                  <a:lnTo>
                    <a:pt x="0" y="901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96C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08000" rIns="128016" bIns="108000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l-SI" sz="1600" dirty="0">
                  <a:solidFill>
                    <a:prstClr val="black"/>
                  </a:solidFill>
                  <a:latin typeface="Ubuntu"/>
                </a:rPr>
                <a:t>Prikaz </a:t>
              </a:r>
              <a:r>
                <a:rPr lang="sl-SI" sz="1600" dirty="0" smtClean="0">
                  <a:solidFill>
                    <a:prstClr val="black"/>
                  </a:solidFill>
                  <a:latin typeface="Ubuntu"/>
                </a:rPr>
                <a:t>recikliranja ploskih zaslonov za pridobivanje dragocenih kovin in </a:t>
              </a:r>
              <a:r>
                <a:rPr lang="sl-SI" sz="1600" dirty="0" smtClean="0">
                  <a:solidFill>
                    <a:prstClr val="black"/>
                  </a:solidFill>
                  <a:latin typeface="Ubuntu"/>
                </a:rPr>
                <a:t>njihova </a:t>
              </a:r>
              <a:r>
                <a:rPr lang="sl-SI" sz="1600" dirty="0" smtClean="0">
                  <a:solidFill>
                    <a:prstClr val="black"/>
                  </a:solidFill>
                  <a:latin typeface="Ubuntu"/>
                </a:rPr>
                <a:t>ponovna uporaba kot visoko-kakovostne kovine</a:t>
              </a:r>
              <a:endParaRPr lang="sl-SI" sz="1600" dirty="0">
                <a:solidFill>
                  <a:prstClr val="black"/>
                </a:solidFill>
                <a:latin typeface="Ubuntu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412016" y="2014844"/>
            <a:ext cx="8336448" cy="3744415"/>
            <a:chOff x="412016" y="2014844"/>
            <a:chExt cx="8336448" cy="3744415"/>
          </a:xfrm>
        </p:grpSpPr>
        <p:grpSp>
          <p:nvGrpSpPr>
            <p:cNvPr id="43" name="Skupina 42"/>
            <p:cNvGrpSpPr/>
            <p:nvPr/>
          </p:nvGrpSpPr>
          <p:grpSpPr>
            <a:xfrm>
              <a:off x="412016" y="2014844"/>
              <a:ext cx="8336448" cy="3744415"/>
              <a:chOff x="566071" y="1194935"/>
              <a:chExt cx="7678336" cy="1702007"/>
            </a:xfrm>
          </p:grpSpPr>
          <p:sp>
            <p:nvSpPr>
              <p:cNvPr id="44" name="Prostoročno 43"/>
              <p:cNvSpPr/>
              <p:nvPr/>
            </p:nvSpPr>
            <p:spPr>
              <a:xfrm rot="16200000">
                <a:off x="162645" y="1724552"/>
                <a:ext cx="1080121" cy="273270"/>
              </a:xfrm>
              <a:custGeom>
                <a:avLst/>
                <a:gdLst>
                  <a:gd name="connsiteX0" fmla="*/ 0 w 937915"/>
                  <a:gd name="connsiteY0" fmla="*/ 0 h 273270"/>
                  <a:gd name="connsiteX1" fmla="*/ 937915 w 937915"/>
                  <a:gd name="connsiteY1" fmla="*/ 0 h 273270"/>
                  <a:gd name="connsiteX2" fmla="*/ 937915 w 937915"/>
                  <a:gd name="connsiteY2" fmla="*/ 273270 h 273270"/>
                  <a:gd name="connsiteX3" fmla="*/ 0 w 937915"/>
                  <a:gd name="connsiteY3" fmla="*/ 273270 h 273270"/>
                  <a:gd name="connsiteX4" fmla="*/ 0 w 937915"/>
                  <a:gd name="connsiteY4" fmla="*/ 0 h 27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7915" h="273270">
                    <a:moveTo>
                      <a:pt x="0" y="0"/>
                    </a:moveTo>
                    <a:lnTo>
                      <a:pt x="937915" y="0"/>
                    </a:lnTo>
                    <a:lnTo>
                      <a:pt x="937915" y="273270"/>
                    </a:lnTo>
                    <a:lnTo>
                      <a:pt x="0" y="27327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0" rIns="241009" bIns="-1" numCol="1" spcCol="1270" anchor="t" anchorCtr="0">
                <a:noAutofit/>
              </a:bodyPr>
              <a:lstStyle/>
              <a:p>
                <a:pPr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l-SI" sz="1500" b="1" dirty="0" smtClean="0">
                    <a:solidFill>
                      <a:srgbClr val="FFD700"/>
                    </a:solidFill>
                  </a:rPr>
                  <a:t>Aktivnosti</a:t>
                </a:r>
                <a:endParaRPr lang="sl-SI" sz="1500" b="1" dirty="0">
                  <a:solidFill>
                    <a:srgbClr val="FFD700"/>
                  </a:solidFill>
                </a:endParaRPr>
              </a:p>
            </p:txBody>
          </p:sp>
          <p:sp>
            <p:nvSpPr>
              <p:cNvPr id="45" name="Prostoročno 44"/>
              <p:cNvSpPr/>
              <p:nvPr/>
            </p:nvSpPr>
            <p:spPr>
              <a:xfrm>
                <a:off x="793738" y="1194935"/>
                <a:ext cx="7450669" cy="1702007"/>
              </a:xfrm>
              <a:custGeom>
                <a:avLst/>
                <a:gdLst>
                  <a:gd name="connsiteX0" fmla="*/ 0 w 7450669"/>
                  <a:gd name="connsiteY0" fmla="*/ 0 h 901589"/>
                  <a:gd name="connsiteX1" fmla="*/ 7450669 w 7450669"/>
                  <a:gd name="connsiteY1" fmla="*/ 0 h 901589"/>
                  <a:gd name="connsiteX2" fmla="*/ 7450669 w 7450669"/>
                  <a:gd name="connsiteY2" fmla="*/ 901589 h 901589"/>
                  <a:gd name="connsiteX3" fmla="*/ 0 w 7450669"/>
                  <a:gd name="connsiteY3" fmla="*/ 901589 h 901589"/>
                  <a:gd name="connsiteX4" fmla="*/ 0 w 7450669"/>
                  <a:gd name="connsiteY4" fmla="*/ 0 h 90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0669" h="901589">
                    <a:moveTo>
                      <a:pt x="0" y="0"/>
                    </a:moveTo>
                    <a:lnTo>
                      <a:pt x="7450669" y="0"/>
                    </a:lnTo>
                    <a:lnTo>
                      <a:pt x="7450669" y="901589"/>
                    </a:lnTo>
                    <a:lnTo>
                      <a:pt x="0" y="9015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7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16" tIns="108000" rIns="128016" bIns="108000" numCol="1" spcCol="1270" anchor="t" anchorCtr="0">
                <a:noAutofit/>
              </a:bodyPr>
              <a:lstStyle/>
              <a:p>
                <a:pPr marL="0" lvl="1" indent="-571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 Razvoj pilotne naprave s kapaciteto:</a:t>
                </a:r>
              </a:p>
              <a:p>
                <a:pPr marL="457200" lvl="2" indent="-571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Recikliranja do 80 % indija, itrija in drugih kovin z doseganjem vsaj 95 % čistosti</a:t>
                </a:r>
              </a:p>
              <a:p>
                <a:pPr marL="457200" lvl="2" indent="-571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Pridobivanja do 70 % reciklažnih frakcij (železo, aluminij, plastika) s tradicionalnimi metodami</a:t>
                </a:r>
              </a:p>
              <a:p>
                <a:pPr marL="457200" lvl="2" indent="-571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Predelave (</a:t>
                </a:r>
                <a:r>
                  <a:rPr lang="sl-SI" sz="1400" dirty="0" err="1" smtClean="0">
                    <a:solidFill>
                      <a:prstClr val="black"/>
                    </a:solidFill>
                    <a:latin typeface="Ubuntu"/>
                  </a:rPr>
                  <a:t>recovery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) do 80 % drugih dragocenih kovin (npr. srebro)</a:t>
                </a:r>
              </a:p>
              <a:p>
                <a:pPr marL="457200" lvl="2" indent="-2857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Ø"/>
                </a:pPr>
                <a:endParaRPr lang="sl-SI" sz="1400" dirty="0" smtClean="0">
                  <a:solidFill>
                    <a:prstClr val="black"/>
                  </a:solidFill>
                  <a:latin typeface="Ubuntu"/>
                </a:endParaRPr>
              </a:p>
              <a:p>
                <a:pPr marL="457200" lvl="2" indent="-2857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Ø"/>
                </a:pP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Zmanjšanje evropske odvisnosti od kitajskih virov redkih zemeljskih kovin in drugih kritičnih kovin</a:t>
                </a:r>
              </a:p>
              <a:p>
                <a:pPr marL="457200" lvl="2" indent="-2857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Ø"/>
                </a:pP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Zmanjšanje okoljskega vpliva pridobivanja redkih zemeljskih kovin v rudnikih</a:t>
                </a:r>
                <a:endParaRPr lang="en-US" sz="1400" dirty="0">
                  <a:solidFill>
                    <a:prstClr val="black"/>
                  </a:solidFill>
                  <a:latin typeface="Ubuntu"/>
                </a:endParaRPr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05" y="4234119"/>
              <a:ext cx="7943850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0"/>
          <a:stretch/>
        </p:blipFill>
        <p:spPr>
          <a:xfrm>
            <a:off x="-39772" y="988610"/>
            <a:ext cx="9183772" cy="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0"/>
          <a:stretch/>
        </p:blipFill>
        <p:spPr>
          <a:xfrm>
            <a:off x="1" y="6004885"/>
            <a:ext cx="9183772" cy="79890"/>
          </a:xfrm>
          <a:prstGeom prst="rect">
            <a:avLst/>
          </a:prstGeom>
        </p:spPr>
      </p:pic>
      <p:grpSp>
        <p:nvGrpSpPr>
          <p:cNvPr id="25" name="Skupina 24"/>
          <p:cNvGrpSpPr/>
          <p:nvPr/>
        </p:nvGrpSpPr>
        <p:grpSpPr>
          <a:xfrm>
            <a:off x="271985" y="6165304"/>
            <a:ext cx="1275680" cy="689174"/>
            <a:chOff x="107504" y="121987"/>
            <a:chExt cx="1594805" cy="920234"/>
          </a:xfrm>
        </p:grpSpPr>
        <p:pic>
          <p:nvPicPr>
            <p:cNvPr id="26" name="Slika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21987"/>
              <a:ext cx="955528" cy="690864"/>
            </a:xfrm>
            <a:prstGeom prst="rect">
              <a:avLst/>
            </a:prstGeom>
          </p:spPr>
        </p:pic>
        <p:sp>
          <p:nvSpPr>
            <p:cNvPr id="27" name="PoljeZBesedilom 26"/>
            <p:cNvSpPr txBox="1"/>
            <p:nvPr/>
          </p:nvSpPr>
          <p:spPr>
            <a:xfrm>
              <a:off x="107504" y="754545"/>
              <a:ext cx="1594805" cy="28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800" dirty="0" smtClean="0">
                  <a:solidFill>
                    <a:prstClr val="black"/>
                  </a:solidFill>
                  <a:latin typeface="Ubuntu" pitchFamily="34" charset="0"/>
                </a:rPr>
                <a:t>LIFE14 CAP/SI/000012</a:t>
              </a:r>
              <a:endParaRPr lang="sl-SI" sz="800" dirty="0">
                <a:solidFill>
                  <a:prstClr val="black"/>
                </a:solidFill>
                <a:latin typeface="Ubuntu" pitchFamily="34" charset="0"/>
              </a:endParaRPr>
            </a:p>
          </p:txBody>
        </p:sp>
      </p:grpSp>
      <p:pic>
        <p:nvPicPr>
          <p:cNvPr id="28" name="Slika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83" y="6257525"/>
            <a:ext cx="2920019" cy="381509"/>
          </a:xfrm>
          <a:prstGeom prst="rect">
            <a:avLst/>
          </a:prstGeom>
        </p:spPr>
      </p:pic>
      <p:pic>
        <p:nvPicPr>
          <p:cNvPr id="29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45" y="6102487"/>
            <a:ext cx="936104" cy="71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069403397"/>
              </p:ext>
            </p:extLst>
          </p:nvPr>
        </p:nvGraphicFramePr>
        <p:xfrm>
          <a:off x="-1260648" y="116632"/>
          <a:ext cx="11809312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0" name="Skupina 39"/>
          <p:cNvGrpSpPr/>
          <p:nvPr/>
        </p:nvGrpSpPr>
        <p:grpSpPr>
          <a:xfrm>
            <a:off x="412015" y="908720"/>
            <a:ext cx="8336449" cy="792087"/>
            <a:chOff x="566070" y="978911"/>
            <a:chExt cx="7678337" cy="792087"/>
          </a:xfrm>
        </p:grpSpPr>
        <p:sp>
          <p:nvSpPr>
            <p:cNvPr id="41" name="Prostoročno 40"/>
            <p:cNvSpPr/>
            <p:nvPr/>
          </p:nvSpPr>
          <p:spPr>
            <a:xfrm rot="16200000">
              <a:off x="403710" y="1141271"/>
              <a:ext cx="597990" cy="273270"/>
            </a:xfrm>
            <a:custGeom>
              <a:avLst/>
              <a:gdLst>
                <a:gd name="connsiteX0" fmla="*/ 0 w 937915"/>
                <a:gd name="connsiteY0" fmla="*/ 0 h 273270"/>
                <a:gd name="connsiteX1" fmla="*/ 937915 w 937915"/>
                <a:gd name="connsiteY1" fmla="*/ 0 h 273270"/>
                <a:gd name="connsiteX2" fmla="*/ 937915 w 937915"/>
                <a:gd name="connsiteY2" fmla="*/ 273270 h 273270"/>
                <a:gd name="connsiteX3" fmla="*/ 0 w 937915"/>
                <a:gd name="connsiteY3" fmla="*/ 273270 h 273270"/>
                <a:gd name="connsiteX4" fmla="*/ 0 w 937915"/>
                <a:gd name="connsiteY4" fmla="*/ 0 h 27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915" h="273270">
                  <a:moveTo>
                    <a:pt x="0" y="0"/>
                  </a:moveTo>
                  <a:lnTo>
                    <a:pt x="937915" y="0"/>
                  </a:lnTo>
                  <a:lnTo>
                    <a:pt x="937915" y="273270"/>
                  </a:lnTo>
                  <a:lnTo>
                    <a:pt x="0" y="2732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241009" bIns="-1" numCol="1" spcCol="1270" anchor="t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500" b="1" dirty="0" smtClean="0">
                  <a:solidFill>
                    <a:srgbClr val="4696C8"/>
                  </a:solidFill>
                </a:rPr>
                <a:t>Cilj</a:t>
              </a:r>
              <a:endParaRPr lang="sl-SI" sz="1500" b="1" dirty="0">
                <a:solidFill>
                  <a:srgbClr val="4696C8"/>
                </a:solidFill>
              </a:endParaRPr>
            </a:p>
          </p:txBody>
        </p:sp>
        <p:sp>
          <p:nvSpPr>
            <p:cNvPr id="42" name="Prostoročno 41"/>
            <p:cNvSpPr/>
            <p:nvPr/>
          </p:nvSpPr>
          <p:spPr>
            <a:xfrm>
              <a:off x="793738" y="1194935"/>
              <a:ext cx="7450669" cy="576063"/>
            </a:xfrm>
            <a:custGeom>
              <a:avLst/>
              <a:gdLst>
                <a:gd name="connsiteX0" fmla="*/ 0 w 7450669"/>
                <a:gd name="connsiteY0" fmla="*/ 0 h 901589"/>
                <a:gd name="connsiteX1" fmla="*/ 7450669 w 7450669"/>
                <a:gd name="connsiteY1" fmla="*/ 0 h 901589"/>
                <a:gd name="connsiteX2" fmla="*/ 7450669 w 7450669"/>
                <a:gd name="connsiteY2" fmla="*/ 901589 h 901589"/>
                <a:gd name="connsiteX3" fmla="*/ 0 w 7450669"/>
                <a:gd name="connsiteY3" fmla="*/ 901589 h 901589"/>
                <a:gd name="connsiteX4" fmla="*/ 0 w 7450669"/>
                <a:gd name="connsiteY4" fmla="*/ 0 h 90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0669" h="901589">
                  <a:moveTo>
                    <a:pt x="0" y="0"/>
                  </a:moveTo>
                  <a:lnTo>
                    <a:pt x="7450669" y="0"/>
                  </a:lnTo>
                  <a:lnTo>
                    <a:pt x="7450669" y="901589"/>
                  </a:lnTo>
                  <a:lnTo>
                    <a:pt x="0" y="901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96C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08000" rIns="128016" bIns="108000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l-SI" sz="1600" b="1" dirty="0">
                  <a:solidFill>
                    <a:prstClr val="black"/>
                  </a:solidFill>
                  <a:latin typeface="Ubuntu"/>
                </a:rPr>
                <a:t> </a:t>
              </a:r>
              <a:r>
                <a:rPr lang="sl-SI" sz="1600" dirty="0" smtClean="0">
                  <a:solidFill>
                    <a:prstClr val="black"/>
                  </a:solidFill>
                  <a:latin typeface="Ubuntu"/>
                </a:rPr>
                <a:t>Prispevati </a:t>
              </a:r>
              <a:r>
                <a:rPr lang="sl-SI" sz="1600" dirty="0">
                  <a:solidFill>
                    <a:prstClr val="black"/>
                  </a:solidFill>
                  <a:latin typeface="Ubuntu"/>
                </a:rPr>
                <a:t>k višji stopnji recikliranja gradbenih in industrijskih odpadkov ter njihovi povečani uporabi v gradbeništvu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444782" y="1890855"/>
            <a:ext cx="8336448" cy="3986417"/>
            <a:chOff x="444782" y="2034871"/>
            <a:chExt cx="8336448" cy="3986417"/>
          </a:xfrm>
        </p:grpSpPr>
        <p:grpSp>
          <p:nvGrpSpPr>
            <p:cNvPr id="43" name="Skupina 42"/>
            <p:cNvGrpSpPr/>
            <p:nvPr/>
          </p:nvGrpSpPr>
          <p:grpSpPr>
            <a:xfrm>
              <a:off x="444782" y="2034871"/>
              <a:ext cx="8336448" cy="3986417"/>
              <a:chOff x="566071" y="1194935"/>
              <a:chExt cx="7678336" cy="1812008"/>
            </a:xfrm>
          </p:grpSpPr>
          <p:sp>
            <p:nvSpPr>
              <p:cNvPr id="44" name="Prostoročno 43"/>
              <p:cNvSpPr/>
              <p:nvPr/>
            </p:nvSpPr>
            <p:spPr>
              <a:xfrm rot="16200000">
                <a:off x="162645" y="1724552"/>
                <a:ext cx="1080121" cy="273270"/>
              </a:xfrm>
              <a:custGeom>
                <a:avLst/>
                <a:gdLst>
                  <a:gd name="connsiteX0" fmla="*/ 0 w 937915"/>
                  <a:gd name="connsiteY0" fmla="*/ 0 h 273270"/>
                  <a:gd name="connsiteX1" fmla="*/ 937915 w 937915"/>
                  <a:gd name="connsiteY1" fmla="*/ 0 h 273270"/>
                  <a:gd name="connsiteX2" fmla="*/ 937915 w 937915"/>
                  <a:gd name="connsiteY2" fmla="*/ 273270 h 273270"/>
                  <a:gd name="connsiteX3" fmla="*/ 0 w 937915"/>
                  <a:gd name="connsiteY3" fmla="*/ 273270 h 273270"/>
                  <a:gd name="connsiteX4" fmla="*/ 0 w 937915"/>
                  <a:gd name="connsiteY4" fmla="*/ 0 h 27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7915" h="273270">
                    <a:moveTo>
                      <a:pt x="0" y="0"/>
                    </a:moveTo>
                    <a:lnTo>
                      <a:pt x="937915" y="0"/>
                    </a:lnTo>
                    <a:lnTo>
                      <a:pt x="937915" y="273270"/>
                    </a:lnTo>
                    <a:lnTo>
                      <a:pt x="0" y="27327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0" rIns="241009" bIns="-1" numCol="1" spcCol="1270" anchor="t" anchorCtr="0">
                <a:noAutofit/>
              </a:bodyPr>
              <a:lstStyle/>
              <a:p>
                <a:pPr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l-SI" sz="1500" b="1" dirty="0" smtClean="0">
                    <a:solidFill>
                      <a:srgbClr val="FFD700"/>
                    </a:solidFill>
                  </a:rPr>
                  <a:t>Aktivnosti</a:t>
                </a:r>
                <a:endParaRPr lang="sl-SI" sz="1500" b="1" dirty="0">
                  <a:solidFill>
                    <a:srgbClr val="FFD700"/>
                  </a:solidFill>
                </a:endParaRPr>
              </a:p>
            </p:txBody>
          </p:sp>
          <p:sp>
            <p:nvSpPr>
              <p:cNvPr id="45" name="Prostoročno 44"/>
              <p:cNvSpPr/>
              <p:nvPr/>
            </p:nvSpPr>
            <p:spPr>
              <a:xfrm>
                <a:off x="793738" y="1194935"/>
                <a:ext cx="7450669" cy="1812008"/>
              </a:xfrm>
              <a:custGeom>
                <a:avLst/>
                <a:gdLst>
                  <a:gd name="connsiteX0" fmla="*/ 0 w 7450669"/>
                  <a:gd name="connsiteY0" fmla="*/ 0 h 901589"/>
                  <a:gd name="connsiteX1" fmla="*/ 7450669 w 7450669"/>
                  <a:gd name="connsiteY1" fmla="*/ 0 h 901589"/>
                  <a:gd name="connsiteX2" fmla="*/ 7450669 w 7450669"/>
                  <a:gd name="connsiteY2" fmla="*/ 901589 h 901589"/>
                  <a:gd name="connsiteX3" fmla="*/ 0 w 7450669"/>
                  <a:gd name="connsiteY3" fmla="*/ 901589 h 901589"/>
                  <a:gd name="connsiteX4" fmla="*/ 0 w 7450669"/>
                  <a:gd name="connsiteY4" fmla="*/ 0 h 90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0669" h="901589">
                    <a:moveTo>
                      <a:pt x="0" y="0"/>
                    </a:moveTo>
                    <a:lnTo>
                      <a:pt x="7450669" y="0"/>
                    </a:lnTo>
                    <a:lnTo>
                      <a:pt x="7450669" y="901589"/>
                    </a:lnTo>
                    <a:lnTo>
                      <a:pt x="0" y="9015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7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16" tIns="108000" rIns="128016" bIns="10800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l-SI" sz="1400" dirty="0">
                    <a:solidFill>
                      <a:prstClr val="black"/>
                    </a:solidFill>
                    <a:latin typeface="Ubuntu"/>
                  </a:rPr>
                  <a:t> 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Praktični prikazi </a:t>
                </a:r>
                <a:r>
                  <a:rPr lang="sl-SI" sz="1400" dirty="0">
                    <a:solidFill>
                      <a:prstClr val="black"/>
                    </a:solidFill>
                    <a:latin typeface="Ubuntu"/>
                  </a:rPr>
                  <a:t>postopkov 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recikliranja: uporabe </a:t>
                </a:r>
                <a:r>
                  <a:rPr lang="sl-SI" sz="1400" dirty="0">
                    <a:solidFill>
                      <a:prstClr val="black"/>
                    </a:solidFill>
                    <a:latin typeface="Ubuntu"/>
                  </a:rPr>
                  <a:t>jeklarske žlindre kot agregata v obrabnih asfaltnih plasteh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, hladne </a:t>
                </a:r>
                <a:r>
                  <a:rPr lang="sl-SI" sz="1400" dirty="0">
                    <a:solidFill>
                      <a:prstClr val="black"/>
                    </a:solidFill>
                    <a:latin typeface="Ubuntu"/>
                  </a:rPr>
                  <a:t>reciklaže pri obnovi cestišča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, čiščenja </a:t>
                </a:r>
                <a:r>
                  <a:rPr lang="sl-SI" sz="1400" dirty="0">
                    <a:solidFill>
                      <a:prstClr val="black"/>
                    </a:solidFill>
                    <a:latin typeface="Ubuntu"/>
                  </a:rPr>
                  <a:t>divjega odlagališča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, prikaz </a:t>
                </a:r>
                <a:r>
                  <a:rPr lang="sl-SI" sz="1400" dirty="0">
                    <a:solidFill>
                      <a:prstClr val="black"/>
                    </a:solidFill>
                    <a:latin typeface="Ubuntu"/>
                  </a:rPr>
                  <a:t>ločevanja in predelave gradbenih 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odpadkov), 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l-SI" sz="1400" dirty="0">
                    <a:solidFill>
                      <a:prstClr val="black"/>
                    </a:solidFill>
                    <a:latin typeface="Ubuntu"/>
                  </a:rPr>
                  <a:t> 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Izobraževalne </a:t>
                </a:r>
                <a:r>
                  <a:rPr lang="sl-SI" sz="1400" dirty="0">
                    <a:solidFill>
                      <a:prstClr val="black"/>
                    </a:solidFill>
                    <a:latin typeface="Ubuntu"/>
                  </a:rPr>
                  <a:t>delavnice 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s področij zelenih </a:t>
                </a:r>
                <a:r>
                  <a:rPr lang="sl-SI" sz="1400" dirty="0">
                    <a:solidFill>
                      <a:prstClr val="black"/>
                    </a:solidFill>
                    <a:latin typeface="Ubuntu"/>
                  </a:rPr>
                  <a:t>javnih naročil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, ravnanja </a:t>
                </a:r>
                <a:r>
                  <a:rPr lang="sl-SI" sz="1400" dirty="0">
                    <a:solidFill>
                      <a:prstClr val="black"/>
                    </a:solidFill>
                    <a:latin typeface="Ubuntu"/>
                  </a:rPr>
                  <a:t>in predelave industrijskih odpadkov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, ravnanja </a:t>
                </a:r>
                <a:r>
                  <a:rPr lang="sl-SI" sz="1400" dirty="0">
                    <a:solidFill>
                      <a:prstClr val="black"/>
                    </a:solidFill>
                    <a:latin typeface="Ubuntu"/>
                  </a:rPr>
                  <a:t>in predelave gradbenih 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odpadkov</a:t>
                </a:r>
              </a:p>
              <a:p>
                <a:pPr marL="742950" lvl="2" indent="-2857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Ø"/>
                </a:pPr>
                <a:endParaRPr lang="sl-SI" sz="1400" dirty="0" smtClean="0">
                  <a:solidFill>
                    <a:prstClr val="black"/>
                  </a:solidFill>
                  <a:latin typeface="Ubuntu"/>
                </a:endParaRPr>
              </a:p>
              <a:p>
                <a:pPr marL="742950" lvl="2" indent="-2857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Ø"/>
                </a:pP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Trajna </a:t>
                </a:r>
                <a:r>
                  <a:rPr lang="sl-SI" sz="1400" dirty="0">
                    <a:solidFill>
                      <a:prstClr val="black"/>
                    </a:solidFill>
                    <a:latin typeface="Ubuntu"/>
                  </a:rPr>
                  <a:t>rast recikliranja gradbenih in industrijskih 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odpadkov, povečano </a:t>
                </a:r>
                <a:r>
                  <a:rPr lang="sl-SI" sz="1400" dirty="0">
                    <a:solidFill>
                      <a:prstClr val="black"/>
                    </a:solidFill>
                    <a:latin typeface="Ubuntu"/>
                  </a:rPr>
                  <a:t>recikliranje gradbenih 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odpadkov in inertnih </a:t>
                </a:r>
                <a:r>
                  <a:rPr lang="sl-SI" sz="1400" dirty="0">
                    <a:solidFill>
                      <a:prstClr val="black"/>
                    </a:solidFill>
                    <a:latin typeface="Ubuntu"/>
                  </a:rPr>
                  <a:t>industrijskih 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odpadkov, prihranek </a:t>
                </a:r>
                <a:r>
                  <a:rPr lang="sl-SI" sz="1400" dirty="0">
                    <a:solidFill>
                      <a:prstClr val="black"/>
                    </a:solidFill>
                    <a:latin typeface="Ubuntu"/>
                  </a:rPr>
                  <a:t>naravnih 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materialov, zasuk </a:t>
                </a:r>
                <a:r>
                  <a:rPr lang="sl-SI" sz="1400" dirty="0">
                    <a:solidFill>
                      <a:prstClr val="black"/>
                    </a:solidFill>
                    <a:latin typeface="Ubuntu"/>
                  </a:rPr>
                  <a:t>trenda nelegalnega odlaganja gradbenih odpadkov</a:t>
                </a:r>
                <a:r>
                  <a:rPr lang="sl-SI" sz="1400" dirty="0" smtClean="0">
                    <a:solidFill>
                      <a:prstClr val="black"/>
                    </a:solidFill>
                    <a:latin typeface="Ubuntu"/>
                  </a:rPr>
                  <a:t>. </a:t>
                </a:r>
                <a:endParaRPr lang="sl-SI" sz="1400" dirty="0">
                  <a:solidFill>
                    <a:prstClr val="black"/>
                  </a:solidFill>
                  <a:latin typeface="Ubuntu"/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131463"/>
              <a:ext cx="3780483" cy="1740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695" y="4131463"/>
              <a:ext cx="1227286" cy="1740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4473" y="4137050"/>
              <a:ext cx="1985750" cy="1740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http://ec.europa.eu/environment/life/project/Projects/images/bestProjectINF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2234" y="5157192"/>
              <a:ext cx="746819" cy="746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Slika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0"/>
          <a:stretch/>
        </p:blipFill>
        <p:spPr>
          <a:xfrm>
            <a:off x="-21514" y="926969"/>
            <a:ext cx="9183772" cy="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0"/>
          <a:stretch/>
        </p:blipFill>
        <p:spPr>
          <a:xfrm>
            <a:off x="1" y="6004885"/>
            <a:ext cx="9183772" cy="79890"/>
          </a:xfrm>
          <a:prstGeom prst="rect">
            <a:avLst/>
          </a:prstGeom>
        </p:spPr>
      </p:pic>
      <p:grpSp>
        <p:nvGrpSpPr>
          <p:cNvPr id="25" name="Skupina 24"/>
          <p:cNvGrpSpPr/>
          <p:nvPr/>
        </p:nvGrpSpPr>
        <p:grpSpPr>
          <a:xfrm>
            <a:off x="271985" y="6165304"/>
            <a:ext cx="1275680" cy="689174"/>
            <a:chOff x="107504" y="121987"/>
            <a:chExt cx="1594805" cy="920234"/>
          </a:xfrm>
        </p:grpSpPr>
        <p:pic>
          <p:nvPicPr>
            <p:cNvPr id="26" name="Slika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21987"/>
              <a:ext cx="955528" cy="690864"/>
            </a:xfrm>
            <a:prstGeom prst="rect">
              <a:avLst/>
            </a:prstGeom>
          </p:spPr>
        </p:pic>
        <p:sp>
          <p:nvSpPr>
            <p:cNvPr id="27" name="PoljeZBesedilom 26"/>
            <p:cNvSpPr txBox="1"/>
            <p:nvPr/>
          </p:nvSpPr>
          <p:spPr>
            <a:xfrm>
              <a:off x="107504" y="754545"/>
              <a:ext cx="1594805" cy="28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800" dirty="0" smtClean="0">
                  <a:solidFill>
                    <a:prstClr val="black"/>
                  </a:solidFill>
                  <a:latin typeface="Ubuntu" pitchFamily="34" charset="0"/>
                </a:rPr>
                <a:t>LIFE14 CAP/SI/000012</a:t>
              </a:r>
              <a:endParaRPr lang="sl-SI" sz="800" dirty="0">
                <a:solidFill>
                  <a:prstClr val="black"/>
                </a:solidFill>
                <a:latin typeface="Ubuntu" pitchFamily="34" charset="0"/>
              </a:endParaRPr>
            </a:p>
          </p:txBody>
        </p:sp>
      </p:grpSp>
      <p:pic>
        <p:nvPicPr>
          <p:cNvPr id="28" name="Slika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83" y="6257525"/>
            <a:ext cx="2920019" cy="381509"/>
          </a:xfrm>
          <a:prstGeom prst="rect">
            <a:avLst/>
          </a:prstGeom>
        </p:spPr>
      </p:pic>
      <p:pic>
        <p:nvPicPr>
          <p:cNvPr id="29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45" y="6102487"/>
            <a:ext cx="936104" cy="71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233887222"/>
              </p:ext>
            </p:extLst>
          </p:nvPr>
        </p:nvGraphicFramePr>
        <p:xfrm>
          <a:off x="-1260648" y="188720"/>
          <a:ext cx="11809312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0" name="Skupina 39"/>
          <p:cNvGrpSpPr/>
          <p:nvPr/>
        </p:nvGrpSpPr>
        <p:grpSpPr>
          <a:xfrm>
            <a:off x="412015" y="997131"/>
            <a:ext cx="8336449" cy="828023"/>
            <a:chOff x="566070" y="978911"/>
            <a:chExt cx="7678337" cy="828023"/>
          </a:xfrm>
        </p:grpSpPr>
        <p:sp>
          <p:nvSpPr>
            <p:cNvPr id="41" name="Prostoročno 40"/>
            <p:cNvSpPr/>
            <p:nvPr/>
          </p:nvSpPr>
          <p:spPr>
            <a:xfrm rot="16200000">
              <a:off x="403710" y="1141271"/>
              <a:ext cx="597990" cy="273270"/>
            </a:xfrm>
            <a:custGeom>
              <a:avLst/>
              <a:gdLst>
                <a:gd name="connsiteX0" fmla="*/ 0 w 937915"/>
                <a:gd name="connsiteY0" fmla="*/ 0 h 273270"/>
                <a:gd name="connsiteX1" fmla="*/ 937915 w 937915"/>
                <a:gd name="connsiteY1" fmla="*/ 0 h 273270"/>
                <a:gd name="connsiteX2" fmla="*/ 937915 w 937915"/>
                <a:gd name="connsiteY2" fmla="*/ 273270 h 273270"/>
                <a:gd name="connsiteX3" fmla="*/ 0 w 937915"/>
                <a:gd name="connsiteY3" fmla="*/ 273270 h 273270"/>
                <a:gd name="connsiteX4" fmla="*/ 0 w 937915"/>
                <a:gd name="connsiteY4" fmla="*/ 0 h 27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915" h="273270">
                  <a:moveTo>
                    <a:pt x="0" y="0"/>
                  </a:moveTo>
                  <a:lnTo>
                    <a:pt x="937915" y="0"/>
                  </a:lnTo>
                  <a:lnTo>
                    <a:pt x="937915" y="273270"/>
                  </a:lnTo>
                  <a:lnTo>
                    <a:pt x="0" y="2732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241009" bIns="-1" numCol="1" spcCol="1270" anchor="t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500" b="1" dirty="0" smtClean="0">
                  <a:solidFill>
                    <a:srgbClr val="4696C8"/>
                  </a:solidFill>
                </a:rPr>
                <a:t>Cilj</a:t>
              </a:r>
              <a:endParaRPr lang="sl-SI" sz="1500" b="1" dirty="0">
                <a:solidFill>
                  <a:srgbClr val="4696C8"/>
                </a:solidFill>
              </a:endParaRPr>
            </a:p>
          </p:txBody>
        </p:sp>
        <p:sp>
          <p:nvSpPr>
            <p:cNvPr id="42" name="Prostoročno 41"/>
            <p:cNvSpPr/>
            <p:nvPr/>
          </p:nvSpPr>
          <p:spPr>
            <a:xfrm>
              <a:off x="793738" y="1194934"/>
              <a:ext cx="7450669" cy="612000"/>
            </a:xfrm>
            <a:custGeom>
              <a:avLst/>
              <a:gdLst>
                <a:gd name="connsiteX0" fmla="*/ 0 w 7450669"/>
                <a:gd name="connsiteY0" fmla="*/ 0 h 901589"/>
                <a:gd name="connsiteX1" fmla="*/ 7450669 w 7450669"/>
                <a:gd name="connsiteY1" fmla="*/ 0 h 901589"/>
                <a:gd name="connsiteX2" fmla="*/ 7450669 w 7450669"/>
                <a:gd name="connsiteY2" fmla="*/ 901589 h 901589"/>
                <a:gd name="connsiteX3" fmla="*/ 0 w 7450669"/>
                <a:gd name="connsiteY3" fmla="*/ 901589 h 901589"/>
                <a:gd name="connsiteX4" fmla="*/ 0 w 7450669"/>
                <a:gd name="connsiteY4" fmla="*/ 0 h 90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0669" h="901589">
                  <a:moveTo>
                    <a:pt x="0" y="0"/>
                  </a:moveTo>
                  <a:lnTo>
                    <a:pt x="7450669" y="0"/>
                  </a:lnTo>
                  <a:lnTo>
                    <a:pt x="7450669" y="901589"/>
                  </a:lnTo>
                  <a:lnTo>
                    <a:pt x="0" y="901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96C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08000" rIns="128016" bIns="108000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l-SI" sz="1600" dirty="0" smtClean="0">
                  <a:solidFill>
                    <a:prstClr val="black"/>
                  </a:solidFill>
                  <a:latin typeface="Ubuntu"/>
                </a:rPr>
                <a:t>Optimalna uporaba organskih odpadkov s plantaž bananovcev, ki običajno končajo na odlagališčih</a:t>
              </a:r>
              <a:endParaRPr lang="sl-SI" sz="1600" dirty="0">
                <a:solidFill>
                  <a:prstClr val="black"/>
                </a:solidFill>
                <a:latin typeface="Ubuntu"/>
              </a:endParaRPr>
            </a:p>
          </p:txBody>
        </p:sp>
      </p:grpSp>
      <p:grpSp>
        <p:nvGrpSpPr>
          <p:cNvPr id="43" name="Skupina 42"/>
          <p:cNvGrpSpPr/>
          <p:nvPr/>
        </p:nvGrpSpPr>
        <p:grpSpPr>
          <a:xfrm>
            <a:off x="412016" y="1933235"/>
            <a:ext cx="8336448" cy="3944037"/>
            <a:chOff x="566071" y="1194935"/>
            <a:chExt cx="7678336" cy="1792744"/>
          </a:xfrm>
        </p:grpSpPr>
        <p:sp>
          <p:nvSpPr>
            <p:cNvPr id="44" name="Prostoročno 43"/>
            <p:cNvSpPr/>
            <p:nvPr/>
          </p:nvSpPr>
          <p:spPr>
            <a:xfrm rot="16200000">
              <a:off x="162645" y="1724552"/>
              <a:ext cx="1080121" cy="273270"/>
            </a:xfrm>
            <a:custGeom>
              <a:avLst/>
              <a:gdLst>
                <a:gd name="connsiteX0" fmla="*/ 0 w 937915"/>
                <a:gd name="connsiteY0" fmla="*/ 0 h 273270"/>
                <a:gd name="connsiteX1" fmla="*/ 937915 w 937915"/>
                <a:gd name="connsiteY1" fmla="*/ 0 h 273270"/>
                <a:gd name="connsiteX2" fmla="*/ 937915 w 937915"/>
                <a:gd name="connsiteY2" fmla="*/ 273270 h 273270"/>
                <a:gd name="connsiteX3" fmla="*/ 0 w 937915"/>
                <a:gd name="connsiteY3" fmla="*/ 273270 h 273270"/>
                <a:gd name="connsiteX4" fmla="*/ 0 w 937915"/>
                <a:gd name="connsiteY4" fmla="*/ 0 h 27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915" h="273270">
                  <a:moveTo>
                    <a:pt x="0" y="0"/>
                  </a:moveTo>
                  <a:lnTo>
                    <a:pt x="937915" y="0"/>
                  </a:lnTo>
                  <a:lnTo>
                    <a:pt x="937915" y="273270"/>
                  </a:lnTo>
                  <a:lnTo>
                    <a:pt x="0" y="2732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241009" bIns="-1" numCol="1" spcCol="1270" anchor="t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500" b="1" dirty="0" smtClean="0">
                  <a:solidFill>
                    <a:srgbClr val="FFD700"/>
                  </a:solidFill>
                </a:rPr>
                <a:t>Aktivnosti</a:t>
              </a:r>
              <a:endParaRPr lang="sl-SI" sz="1500" b="1" dirty="0">
                <a:solidFill>
                  <a:srgbClr val="FFD700"/>
                </a:solidFill>
              </a:endParaRPr>
            </a:p>
          </p:txBody>
        </p:sp>
        <p:sp>
          <p:nvSpPr>
            <p:cNvPr id="45" name="Prostoročno 44"/>
            <p:cNvSpPr/>
            <p:nvPr/>
          </p:nvSpPr>
          <p:spPr>
            <a:xfrm>
              <a:off x="793738" y="1194935"/>
              <a:ext cx="7450669" cy="1792744"/>
            </a:xfrm>
            <a:custGeom>
              <a:avLst/>
              <a:gdLst>
                <a:gd name="connsiteX0" fmla="*/ 0 w 7450669"/>
                <a:gd name="connsiteY0" fmla="*/ 0 h 901589"/>
                <a:gd name="connsiteX1" fmla="*/ 7450669 w 7450669"/>
                <a:gd name="connsiteY1" fmla="*/ 0 h 901589"/>
                <a:gd name="connsiteX2" fmla="*/ 7450669 w 7450669"/>
                <a:gd name="connsiteY2" fmla="*/ 901589 h 901589"/>
                <a:gd name="connsiteX3" fmla="*/ 0 w 7450669"/>
                <a:gd name="connsiteY3" fmla="*/ 901589 h 901589"/>
                <a:gd name="connsiteX4" fmla="*/ 0 w 7450669"/>
                <a:gd name="connsiteY4" fmla="*/ 0 h 90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0669" h="901589">
                  <a:moveTo>
                    <a:pt x="0" y="0"/>
                  </a:moveTo>
                  <a:lnTo>
                    <a:pt x="7450669" y="0"/>
                  </a:lnTo>
                  <a:lnTo>
                    <a:pt x="7450669" y="901589"/>
                  </a:lnTo>
                  <a:lnTo>
                    <a:pt x="0" y="901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7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08000" rIns="128016" bIns="108000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sl-SI" sz="1400" dirty="0">
                  <a:solidFill>
                    <a:prstClr val="black"/>
                  </a:solidFill>
                  <a:latin typeface="Ubuntu"/>
                </a:rPr>
                <a:t> </a:t>
              </a:r>
              <a:r>
                <a:rPr lang="sl-SI" sz="1400" dirty="0" smtClean="0">
                  <a:solidFill>
                    <a:prstClr val="black"/>
                  </a:solidFill>
                  <a:latin typeface="Ubuntu"/>
                </a:rPr>
                <a:t>Pridobivanje naravnih vlaken iz organskih odpadkov in njihova uporaba za ojačenje biorazgradljive plastike – prototip biorazgradljivih vreč za ribjo hrano, biorazgradljiva pokrivala za zaščito bananovcev pred UV sevanjem in plastične komponente za različne naprave in gospodinjske aparate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sl-SI" sz="1400" dirty="0" smtClean="0">
                  <a:solidFill>
                    <a:prstClr val="black"/>
                  </a:solidFill>
                  <a:latin typeface="Ubuntu"/>
                </a:rPr>
                <a:t>Uporaba stranskega produkta ekstrakcije vlaken v procesu proizvodnje ribje hrane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sl-SI" sz="1400" dirty="0" smtClean="0">
                <a:solidFill>
                  <a:prstClr val="black"/>
                </a:solidFill>
                <a:latin typeface="Ubuntu"/>
              </a:endParaRPr>
            </a:p>
            <a:p>
              <a:pPr marL="742950" lvl="2" indent="-2857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sl-SI" sz="1400" dirty="0" smtClean="0">
                  <a:solidFill>
                    <a:prstClr val="black"/>
                  </a:solidFill>
                  <a:latin typeface="Ubuntu"/>
                </a:rPr>
                <a:t>Proizvodnja novih izdelkov, zmanjšanje CO2 emisij v procesu izdelave plastike, zmanjšanje NO2 emisij zaradi ponovne uporabe organskih odpadkov, izboljšanje kvalitete ribje hrane</a:t>
              </a:r>
              <a:endParaRPr lang="sl-SI" sz="1400" dirty="0">
                <a:solidFill>
                  <a:prstClr val="black"/>
                </a:solidFill>
                <a:latin typeface="Ubuntu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1256"/>
            <a:ext cx="2539991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4" y="4042157"/>
            <a:ext cx="2545767" cy="168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1256"/>
            <a:ext cx="2552066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Slika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0"/>
          <a:stretch/>
        </p:blipFill>
        <p:spPr>
          <a:xfrm>
            <a:off x="-39772" y="988610"/>
            <a:ext cx="9183772" cy="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0" y="944065"/>
            <a:ext cx="9153016" cy="5941319"/>
            <a:chOff x="-468559" y="944065"/>
            <a:chExt cx="9693584" cy="5941319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  <a14:imgEffect>
                        <a14:sharpenSoften amount="-25000"/>
                      </a14:imgEffect>
                      <a14:imgEffect>
                        <a14:brightnessContrast bright="-71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33" r="1161" b="7397"/>
            <a:stretch/>
          </p:blipFill>
          <p:spPr bwMode="auto">
            <a:xfrm flipH="1">
              <a:off x="7380312" y="944065"/>
              <a:ext cx="1844713" cy="59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0" b="7397"/>
            <a:stretch/>
          </p:blipFill>
          <p:spPr bwMode="auto">
            <a:xfrm>
              <a:off x="-468559" y="945384"/>
              <a:ext cx="7916282" cy="59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AutoShape 2" descr="Rezultat iskanja sl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4" name="PoljeZBesedilom 13"/>
          <p:cNvSpPr txBox="1"/>
          <p:nvPr/>
        </p:nvSpPr>
        <p:spPr>
          <a:xfrm>
            <a:off x="107504" y="195744"/>
            <a:ext cx="897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rPr>
              <a:t>lifeslovenija.si     |     life.mop@gov.si     |     01 478 7000     |     LifeSlovenija </a:t>
            </a:r>
          </a:p>
        </p:txBody>
      </p:sp>
      <p:pic>
        <p:nvPicPr>
          <p:cNvPr id="15" name="Ograda vseb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16" y="214631"/>
            <a:ext cx="331557" cy="331557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68" y="205036"/>
            <a:ext cx="360040" cy="36004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10" y="106866"/>
            <a:ext cx="536848" cy="536848"/>
          </a:xfrm>
          <a:prstGeom prst="rect">
            <a:avLst/>
          </a:prstGeom>
        </p:spPr>
      </p:pic>
      <p:sp>
        <p:nvSpPr>
          <p:cNvPr id="18" name="Pravokotnik 17"/>
          <p:cNvSpPr/>
          <p:nvPr/>
        </p:nvSpPr>
        <p:spPr>
          <a:xfrm>
            <a:off x="0" y="0"/>
            <a:ext cx="9144000" cy="98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297601" y="121987"/>
            <a:ext cx="1594805" cy="878779"/>
            <a:chOff x="107504" y="121987"/>
            <a:chExt cx="1594805" cy="878779"/>
          </a:xfrm>
        </p:grpSpPr>
        <p:pic>
          <p:nvPicPr>
            <p:cNvPr id="21" name="Slika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21987"/>
              <a:ext cx="955528" cy="690864"/>
            </a:xfrm>
            <a:prstGeom prst="rect">
              <a:avLst/>
            </a:prstGeom>
          </p:spPr>
        </p:pic>
        <p:sp>
          <p:nvSpPr>
            <p:cNvPr id="22" name="PoljeZBesedilom 21"/>
            <p:cNvSpPr txBox="1"/>
            <p:nvPr/>
          </p:nvSpPr>
          <p:spPr>
            <a:xfrm>
              <a:off x="107504" y="754545"/>
              <a:ext cx="15948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00" dirty="0">
                  <a:latin typeface="Ubuntu" panose="020B0504030602030204" pitchFamily="34" charset="0"/>
                </a:rPr>
                <a:t>LIFE14 CAP/SI/000012</a:t>
              </a:r>
            </a:p>
          </p:txBody>
        </p:sp>
      </p:grpSp>
      <p:pic>
        <p:nvPicPr>
          <p:cNvPr id="23" name="Slika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09" y="378588"/>
            <a:ext cx="3312368" cy="432771"/>
          </a:xfrm>
          <a:prstGeom prst="rect">
            <a:avLst/>
          </a:prstGeom>
        </p:spPr>
      </p:pic>
      <p:pic>
        <p:nvPicPr>
          <p:cNvPr id="24" name="Slika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09" y="0"/>
            <a:ext cx="1154799" cy="8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oljeZBesedilom 19"/>
          <p:cNvSpPr txBox="1"/>
          <p:nvPr/>
        </p:nvSpPr>
        <p:spPr>
          <a:xfrm>
            <a:off x="179512" y="980728"/>
            <a:ext cx="883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altLang="sl-SI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Tahoma" pitchFamily="34" charset="0"/>
              </a:rPr>
              <a:t>Hvala za pozornost in ne pozabite:</a:t>
            </a:r>
          </a:p>
          <a:p>
            <a:pPr algn="ctr">
              <a:lnSpc>
                <a:spcPct val="150000"/>
              </a:lnSpc>
            </a:pPr>
            <a:r>
              <a:rPr lang="sl-SI" altLang="sl-SI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cs typeface="Tahoma" pitchFamily="34" charset="0"/>
              </a:rPr>
              <a:t>LIFE je priložnost!</a:t>
            </a:r>
            <a:endParaRPr lang="sl-SI" altLang="sl-SI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0" y="1797359"/>
            <a:ext cx="9144000" cy="458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Ubuntu" panose="020B0504030602030204" pitchFamily="34" charset="0"/>
              <a:buChar char="?"/>
            </a:pPr>
            <a:endParaRPr lang="sl-SI" sz="2400" b="1" dirty="0" smtClean="0">
              <a:solidFill>
                <a:srgbClr val="4696C8"/>
              </a:solidFill>
              <a:latin typeface="Ubuntu" panose="020B0504030602030204" pitchFamily="34" charset="0"/>
            </a:endParaRPr>
          </a:p>
          <a:p>
            <a:pPr algn="just"/>
            <a:endParaRPr lang="sl-SI" sz="2400" b="1" dirty="0">
              <a:solidFill>
                <a:srgbClr val="4696C8"/>
              </a:solidFill>
              <a:latin typeface="Ubuntu" panose="020B0504030602030204" pitchFamily="34" charset="0"/>
            </a:endParaRPr>
          </a:p>
          <a:p>
            <a:pPr algn="just"/>
            <a:endParaRPr lang="sl-SI" sz="2400" b="1" dirty="0" smtClean="0">
              <a:solidFill>
                <a:srgbClr val="4696C8"/>
              </a:solidFill>
              <a:latin typeface="Ubuntu" panose="020B0504030602030204" pitchFamily="34" charset="0"/>
            </a:endParaRPr>
          </a:p>
          <a:p>
            <a:pPr algn="just"/>
            <a:endParaRPr lang="sl-SI" sz="2400" b="1" dirty="0">
              <a:solidFill>
                <a:srgbClr val="4696C8"/>
              </a:solidFill>
              <a:latin typeface="Ubuntu" panose="020B0504030602030204" pitchFamily="34" charset="0"/>
            </a:endParaRPr>
          </a:p>
          <a:p>
            <a:pPr algn="just"/>
            <a:endParaRPr lang="sl-SI" sz="2400" b="1" dirty="0" smtClean="0">
              <a:solidFill>
                <a:srgbClr val="4696C8"/>
              </a:solidFill>
              <a:latin typeface="Ubuntu" panose="020B0504030602030204" pitchFamily="34" charset="0"/>
            </a:endParaRPr>
          </a:p>
          <a:p>
            <a:pPr marL="285750" indent="-285750" algn="just">
              <a:buFont typeface="Ubuntu" panose="020B0504030602030204" pitchFamily="34" charset="0"/>
              <a:buChar char="?"/>
            </a:pPr>
            <a:r>
              <a:rPr lang="sl-SI" sz="2400" b="1" dirty="0" smtClean="0">
                <a:solidFill>
                  <a:srgbClr val="4696C8"/>
                </a:solidFill>
                <a:latin typeface="Ubuntu" panose="020B0504030602030204" pitchFamily="34" charset="0"/>
              </a:rPr>
              <a:t>uresničevanje </a:t>
            </a:r>
            <a:r>
              <a:rPr lang="sl-SI" sz="2400" b="1" dirty="0">
                <a:solidFill>
                  <a:srgbClr val="4696C8"/>
                </a:solidFill>
                <a:latin typeface="Ubuntu" panose="020B0504030602030204" pitchFamily="34" charset="0"/>
              </a:rPr>
              <a:t>okoljskih </a:t>
            </a:r>
            <a:r>
              <a:rPr lang="sl-SI" sz="2400" b="1" dirty="0" smtClean="0">
                <a:solidFill>
                  <a:srgbClr val="4696C8"/>
                </a:solidFill>
                <a:latin typeface="Ubuntu" panose="020B0504030602030204" pitchFamily="34" charset="0"/>
              </a:rPr>
              <a:t>politik</a:t>
            </a:r>
            <a:endParaRPr lang="sl-SI" sz="2400" b="1" dirty="0">
              <a:solidFill>
                <a:srgbClr val="4696C8"/>
              </a:solidFill>
              <a:latin typeface="Ubuntu" panose="020B0504030602030204" pitchFamily="34" charset="0"/>
            </a:endParaRPr>
          </a:p>
          <a:p>
            <a:pPr algn="just"/>
            <a:endParaRPr lang="sl-SI" sz="2400" b="1" dirty="0" smtClean="0">
              <a:solidFill>
                <a:srgbClr val="706259"/>
              </a:solidFill>
              <a:latin typeface="Ubuntu" panose="020B0504030602030204" pitchFamily="34" charset="0"/>
            </a:endParaRPr>
          </a:p>
          <a:p>
            <a:pPr marL="285750" indent="-285750" algn="just">
              <a:buFont typeface="Ubuntu" panose="020B0504030602030204" pitchFamily="34" charset="0"/>
              <a:buChar char="?"/>
            </a:pPr>
            <a:r>
              <a:rPr lang="sl-SI" sz="2400" b="1" dirty="0" smtClean="0">
                <a:solidFill>
                  <a:srgbClr val="6CC04A"/>
                </a:solidFill>
                <a:latin typeface="Ubuntu" panose="020B0504030602030204" pitchFamily="34" charset="0"/>
              </a:rPr>
              <a:t>nepovratna sredstva za sofinanciranje</a:t>
            </a:r>
            <a:endParaRPr lang="sl-SI" sz="2400" b="1" dirty="0">
              <a:solidFill>
                <a:srgbClr val="6CC04A"/>
              </a:solidFill>
              <a:latin typeface="Ubuntu" panose="020B0504030602030204" pitchFamily="34" charset="0"/>
            </a:endParaRPr>
          </a:p>
          <a:p>
            <a:pPr algn="just"/>
            <a:endParaRPr lang="sl-SI" sz="2400" b="1" dirty="0" smtClean="0">
              <a:solidFill>
                <a:srgbClr val="706259"/>
              </a:solidFill>
              <a:latin typeface="Ubuntu" panose="020B0504030602030204" pitchFamily="34" charset="0"/>
            </a:endParaRPr>
          </a:p>
          <a:p>
            <a:pPr marL="285750" indent="-285750" algn="just">
              <a:buFont typeface="Ubuntu" panose="020B0504030602030204" pitchFamily="34" charset="0"/>
              <a:buChar char="?"/>
            </a:pPr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Ubuntu" panose="020B0504030602030204" pitchFamily="34" charset="0"/>
              </a:rPr>
              <a:t>izvedljiva okoljska inovacija</a:t>
            </a:r>
          </a:p>
          <a:p>
            <a:pPr marL="285750" indent="-285750" algn="just">
              <a:buFont typeface="Ubuntu" panose="020B0504030602030204" pitchFamily="34" charset="0"/>
              <a:buChar char="?"/>
            </a:pPr>
            <a:endParaRPr lang="sl-SI" sz="2400" b="1" dirty="0" smtClean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marL="285750" indent="-285750" algn="just">
              <a:buFont typeface="Ubuntu" panose="020B0504030602030204" pitchFamily="34" charset="0"/>
              <a:buChar char="?"/>
            </a:pP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Ubuntu" panose="020B0504030602030204" pitchFamily="34" charset="0"/>
              </a:rPr>
              <a:t>rešitev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Ubuntu" panose="020B0504030602030204" pitchFamily="34" charset="0"/>
              </a:rPr>
              <a:t>,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Ubuntu" panose="020B0504030602030204" pitchFamily="34" charset="0"/>
              </a:rPr>
              <a:t>prenosljiva na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Ubuntu" panose="020B0504030602030204" pitchFamily="34" charset="0"/>
              </a:rPr>
              <a:t>druga področja /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Ubuntu" panose="020B0504030602030204" pitchFamily="34" charset="0"/>
              </a:rPr>
              <a:t>območja </a:t>
            </a:r>
          </a:p>
          <a:p>
            <a:pPr algn="just"/>
            <a:endParaRPr lang="sl-SI" sz="2000" dirty="0">
              <a:solidFill>
                <a:srgbClr val="706259"/>
              </a:solidFill>
              <a:latin typeface="Ubuntu" panose="020B0504030602030204" pitchFamily="34" charset="0"/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0" y="0"/>
            <a:ext cx="9144000" cy="98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297601" y="121987"/>
            <a:ext cx="1594805" cy="878779"/>
            <a:chOff x="107504" y="121987"/>
            <a:chExt cx="1594805" cy="878779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21987"/>
              <a:ext cx="955528" cy="690864"/>
            </a:xfrm>
            <a:prstGeom prst="rect">
              <a:avLst/>
            </a:prstGeom>
          </p:spPr>
        </p:pic>
        <p:sp>
          <p:nvSpPr>
            <p:cNvPr id="6" name="PoljeZBesedilom 5"/>
            <p:cNvSpPr txBox="1"/>
            <p:nvPr/>
          </p:nvSpPr>
          <p:spPr>
            <a:xfrm>
              <a:off x="107504" y="754545"/>
              <a:ext cx="15948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00" dirty="0">
                  <a:latin typeface="Ubuntu" panose="020B0504030602030204" pitchFamily="34" charset="0"/>
                </a:rPr>
                <a:t>LIFE14 CAP/SI/000012</a:t>
              </a:r>
            </a:p>
          </p:txBody>
        </p:sp>
      </p:grpSp>
      <p:pic>
        <p:nvPicPr>
          <p:cNvPr id="10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28525"/>
            <a:ext cx="1154799" cy="8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09" y="378588"/>
            <a:ext cx="3312368" cy="432771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131540" y="6434752"/>
            <a:ext cx="897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rPr>
              <a:t>lifeslovenija.si     |     life.mop@gov.si     |     01 478 7000     |     LifeSlovenija </a:t>
            </a:r>
          </a:p>
        </p:txBody>
      </p:sp>
      <p:pic>
        <p:nvPicPr>
          <p:cNvPr id="13" name="Ograda vseb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453639"/>
            <a:ext cx="331557" cy="33155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04" y="6444044"/>
            <a:ext cx="360040" cy="360040"/>
          </a:xfrm>
          <a:prstGeom prst="rect">
            <a:avLst/>
          </a:prstGeom>
        </p:spPr>
      </p:pic>
      <p:sp>
        <p:nvSpPr>
          <p:cNvPr id="16" name="Pravokotnik 15"/>
          <p:cNvSpPr/>
          <p:nvPr/>
        </p:nvSpPr>
        <p:spPr>
          <a:xfrm>
            <a:off x="419798" y="877655"/>
            <a:ext cx="8283590" cy="88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Program LIFE je </a:t>
            </a:r>
            <a:r>
              <a:rPr lang="sl-SI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priložnost</a:t>
            </a:r>
            <a:endParaRPr lang="sl-SI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10" y="6355640"/>
            <a:ext cx="536848" cy="53684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54" y="2029941"/>
            <a:ext cx="3466388" cy="19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0" y="1797360"/>
            <a:ext cx="9144000" cy="458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/>
          <p:cNvSpPr/>
          <p:nvPr/>
        </p:nvSpPr>
        <p:spPr>
          <a:xfrm>
            <a:off x="0" y="0"/>
            <a:ext cx="9144000" cy="98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297601" y="121987"/>
            <a:ext cx="1594805" cy="878779"/>
            <a:chOff x="107504" y="121987"/>
            <a:chExt cx="1594805" cy="878779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21987"/>
              <a:ext cx="955528" cy="690864"/>
            </a:xfrm>
            <a:prstGeom prst="rect">
              <a:avLst/>
            </a:prstGeom>
          </p:spPr>
        </p:pic>
        <p:sp>
          <p:nvSpPr>
            <p:cNvPr id="6" name="PoljeZBesedilom 5"/>
            <p:cNvSpPr txBox="1"/>
            <p:nvPr/>
          </p:nvSpPr>
          <p:spPr>
            <a:xfrm>
              <a:off x="107504" y="754545"/>
              <a:ext cx="15948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00" dirty="0">
                  <a:latin typeface="Ubuntu" panose="020B0504030602030204" pitchFamily="34" charset="0"/>
                </a:rPr>
                <a:t>LIFE14 CAP/SI/000012</a:t>
              </a:r>
            </a:p>
          </p:txBody>
        </p:sp>
      </p:grpSp>
      <p:pic>
        <p:nvPicPr>
          <p:cNvPr id="10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28525"/>
            <a:ext cx="1154799" cy="8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09" y="378588"/>
            <a:ext cx="3312368" cy="432771"/>
          </a:xfrm>
          <a:prstGeom prst="rect">
            <a:avLst/>
          </a:prstGeom>
        </p:spPr>
      </p:pic>
      <p:sp>
        <p:nvSpPr>
          <p:cNvPr id="17" name="Pravokotnik 16"/>
          <p:cNvSpPr/>
          <p:nvPr/>
        </p:nvSpPr>
        <p:spPr>
          <a:xfrm>
            <a:off x="297601" y="836712"/>
            <a:ext cx="8283590" cy="88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LIFE je…</a:t>
            </a:r>
            <a:endParaRPr lang="sl-SI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254386" y="2636912"/>
            <a:ext cx="87854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buNone/>
              <a:defRPr/>
            </a:pPr>
            <a:r>
              <a:rPr lang="sl-SI" sz="2400" dirty="0" smtClean="0">
                <a:latin typeface="Ubuntu" panose="020B0504030602030204" pitchFamily="34" charset="0"/>
                <a:cs typeface="Tahoma" pitchFamily="34" charset="0"/>
              </a:rPr>
              <a:t>… v </a:t>
            </a:r>
            <a:r>
              <a:rPr lang="sl-SI" sz="2400" dirty="0">
                <a:latin typeface="Ubuntu" panose="020B0504030602030204" pitchFamily="34" charset="0"/>
                <a:cs typeface="Tahoma" pitchFamily="34" charset="0"/>
              </a:rPr>
              <a:t>celoti namenjen financiranju </a:t>
            </a:r>
            <a:r>
              <a:rPr lang="sl-SI" sz="2400" b="1" dirty="0">
                <a:solidFill>
                  <a:srgbClr val="6CC04A"/>
                </a:solidFill>
                <a:latin typeface="Ubuntu" panose="020B0504030602030204" pitchFamily="34" charset="0"/>
                <a:cs typeface="Tahoma" pitchFamily="34" charset="0"/>
              </a:rPr>
              <a:t>okoljskih </a:t>
            </a:r>
            <a:r>
              <a:rPr lang="sl-SI" sz="2400" b="1" dirty="0" smtClean="0">
                <a:solidFill>
                  <a:srgbClr val="6CC04A"/>
                </a:solidFill>
                <a:latin typeface="Ubuntu" panose="020B0504030602030204" pitchFamily="34" charset="0"/>
                <a:cs typeface="Tahoma" pitchFamily="34" charset="0"/>
              </a:rPr>
              <a:t>projektov</a:t>
            </a:r>
            <a:r>
              <a:rPr lang="sl-SI" sz="2400" dirty="0" smtClean="0">
                <a:latin typeface="Ubuntu" panose="020B0504030602030204" pitchFamily="34" charset="0"/>
                <a:cs typeface="Tahoma" pitchFamily="34" charset="0"/>
              </a:rPr>
              <a:t>:</a:t>
            </a:r>
          </a:p>
          <a:p>
            <a:pPr marL="0" lvl="1" indent="0" algn="just">
              <a:buNone/>
              <a:defRPr/>
            </a:pPr>
            <a:endParaRPr lang="sl-SI" sz="2400" dirty="0">
              <a:latin typeface="Ubuntu" panose="020B0504030602030204" pitchFamily="34" charset="0"/>
              <a:cs typeface="Tahoma" pitchFamily="34" charset="0"/>
            </a:endParaRPr>
          </a:p>
          <a:p>
            <a:pPr marL="514350" lvl="1" indent="-514350" algn="just">
              <a:buFont typeface="Wingdings" panose="05000000000000000000" pitchFamily="2" charset="2"/>
              <a:buChar char="ü"/>
              <a:defRPr/>
            </a:pPr>
            <a:r>
              <a:rPr lang="sl-SI" sz="2400" b="1" dirty="0">
                <a:latin typeface="Ubuntu" panose="020B0504030602030204" pitchFamily="34" charset="0"/>
                <a:cs typeface="Tahoma" pitchFamily="34" charset="0"/>
              </a:rPr>
              <a:t>ohranjanja narave</a:t>
            </a:r>
            <a:r>
              <a:rPr lang="sl-SI" sz="2400" b="1" dirty="0" smtClean="0">
                <a:latin typeface="Ubuntu" panose="020B0504030602030204" pitchFamily="34" charset="0"/>
                <a:cs typeface="Tahoma" pitchFamily="34" charset="0"/>
              </a:rPr>
              <a:t>,</a:t>
            </a:r>
          </a:p>
          <a:p>
            <a:pPr marL="0" lvl="1" algn="just">
              <a:defRPr/>
            </a:pPr>
            <a:endParaRPr lang="sl-SI" sz="2400" b="1" dirty="0">
              <a:latin typeface="Ubuntu" panose="020B0504030602030204" pitchFamily="34" charset="0"/>
              <a:cs typeface="Tahoma" pitchFamily="34" charset="0"/>
            </a:endParaRPr>
          </a:p>
          <a:p>
            <a:pPr marL="514350" lvl="1" indent="-514350" algn="just">
              <a:buFont typeface="Wingdings" panose="05000000000000000000" pitchFamily="2" charset="2"/>
              <a:buChar char="ü"/>
              <a:defRPr/>
            </a:pPr>
            <a:r>
              <a:rPr lang="sl-SI" sz="2400" b="1" dirty="0">
                <a:latin typeface="Ubuntu" panose="020B0504030602030204" pitchFamily="34" charset="0"/>
                <a:cs typeface="Tahoma" pitchFamily="34" charset="0"/>
              </a:rPr>
              <a:t>varstva okolja in učinkovite rabe virov</a:t>
            </a:r>
            <a:r>
              <a:rPr lang="sl-SI" sz="2400" b="1" dirty="0" smtClean="0">
                <a:latin typeface="Ubuntu" panose="020B0504030602030204" pitchFamily="34" charset="0"/>
                <a:cs typeface="Tahoma" pitchFamily="34" charset="0"/>
              </a:rPr>
              <a:t>,</a:t>
            </a:r>
          </a:p>
          <a:p>
            <a:pPr marL="514350" lvl="1" indent="-514350" algn="just">
              <a:buFont typeface="Wingdings" panose="05000000000000000000" pitchFamily="2" charset="2"/>
              <a:buChar char="ü"/>
              <a:defRPr/>
            </a:pPr>
            <a:endParaRPr lang="sl-SI" sz="2400" b="1" dirty="0">
              <a:latin typeface="Ubuntu" panose="020B0504030602030204" pitchFamily="34" charset="0"/>
              <a:cs typeface="Tahoma" pitchFamily="34" charset="0"/>
            </a:endParaRPr>
          </a:p>
          <a:p>
            <a:pPr marL="514350" lvl="1" indent="-514350" algn="just">
              <a:buFont typeface="Wingdings" panose="05000000000000000000" pitchFamily="2" charset="2"/>
              <a:buChar char="ü"/>
              <a:defRPr/>
            </a:pPr>
            <a:r>
              <a:rPr lang="sl-SI" sz="2400" b="1" dirty="0">
                <a:latin typeface="Ubuntu" panose="020B0504030602030204" pitchFamily="34" charset="0"/>
                <a:cs typeface="Tahoma" pitchFamily="34" charset="0"/>
              </a:rPr>
              <a:t>podnebnih ukrepov</a:t>
            </a:r>
            <a:r>
              <a:rPr lang="sl-SI" sz="2400" b="1" dirty="0" smtClean="0">
                <a:latin typeface="Ubuntu" panose="020B0504030602030204" pitchFamily="34" charset="0"/>
                <a:cs typeface="Tahoma" pitchFamily="34" charset="0"/>
              </a:rPr>
              <a:t>.</a:t>
            </a:r>
          </a:p>
          <a:p>
            <a:pPr marL="514350" lvl="1" indent="-514350" algn="just">
              <a:buFont typeface="Wingdings" panose="05000000000000000000" pitchFamily="2" charset="2"/>
              <a:buChar char="ü"/>
              <a:defRPr/>
            </a:pPr>
            <a:endParaRPr lang="sl-SI" sz="2400" b="1" dirty="0">
              <a:latin typeface="Ubuntu" panose="020B0504030602030204" pitchFamily="34" charset="0"/>
              <a:cs typeface="Tahoma" pitchFamily="34" charset="0"/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131540" y="6434752"/>
            <a:ext cx="897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rPr>
              <a:t>lifeslovenija.si     |     life.mop@gov.si     |     01 478 7000     |     LifeSlovenija </a:t>
            </a:r>
          </a:p>
        </p:txBody>
      </p:sp>
      <p:pic>
        <p:nvPicPr>
          <p:cNvPr id="23" name="Ograda vseb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453639"/>
            <a:ext cx="331557" cy="331557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04" y="6444044"/>
            <a:ext cx="360040" cy="360040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10" y="6355640"/>
            <a:ext cx="536848" cy="5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4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0" y="1797360"/>
            <a:ext cx="9144000" cy="458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/>
          <p:cNvSpPr/>
          <p:nvPr/>
        </p:nvSpPr>
        <p:spPr>
          <a:xfrm>
            <a:off x="0" y="0"/>
            <a:ext cx="9144000" cy="98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297601" y="121987"/>
            <a:ext cx="1594805" cy="878779"/>
            <a:chOff x="107504" y="121987"/>
            <a:chExt cx="1594805" cy="878779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21987"/>
              <a:ext cx="955528" cy="690864"/>
            </a:xfrm>
            <a:prstGeom prst="rect">
              <a:avLst/>
            </a:prstGeom>
          </p:spPr>
        </p:pic>
        <p:sp>
          <p:nvSpPr>
            <p:cNvPr id="6" name="PoljeZBesedilom 5"/>
            <p:cNvSpPr txBox="1"/>
            <p:nvPr/>
          </p:nvSpPr>
          <p:spPr>
            <a:xfrm>
              <a:off x="107504" y="754545"/>
              <a:ext cx="15948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00" dirty="0">
                  <a:latin typeface="Ubuntu" panose="020B0504030602030204" pitchFamily="34" charset="0"/>
                </a:rPr>
                <a:t>LIFE14 CAP/SI/000012</a:t>
              </a:r>
            </a:p>
          </p:txBody>
        </p:sp>
      </p:grpSp>
      <p:pic>
        <p:nvPicPr>
          <p:cNvPr id="10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28525"/>
            <a:ext cx="1154799" cy="8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09" y="378588"/>
            <a:ext cx="3312368" cy="432771"/>
          </a:xfrm>
          <a:prstGeom prst="rect">
            <a:avLst/>
          </a:prstGeom>
        </p:spPr>
      </p:pic>
      <p:sp>
        <p:nvSpPr>
          <p:cNvPr id="17" name="Pravokotnik 16"/>
          <p:cNvSpPr/>
          <p:nvPr/>
        </p:nvSpPr>
        <p:spPr>
          <a:xfrm>
            <a:off x="297601" y="836712"/>
            <a:ext cx="8283590" cy="809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Osnovne značilnosti LIFE programa</a:t>
            </a:r>
            <a:endParaRPr lang="sl-SI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79258" y="2420888"/>
            <a:ext cx="8785484" cy="298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l-SI" sz="3600" b="1" dirty="0" smtClean="0">
                <a:latin typeface="Ubuntu" panose="020B0504030602030204" pitchFamily="34" charset="0"/>
                <a:cs typeface="Tahoma" pitchFamily="34" charset="0"/>
              </a:rPr>
              <a:t>Komu je LIFE namenjen?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l-SI" sz="3600" b="1" dirty="0" smtClean="0">
                <a:solidFill>
                  <a:srgbClr val="4696C8"/>
                </a:solidFill>
                <a:latin typeface="Ubuntu" panose="020B0504030602030204" pitchFamily="34" charset="0"/>
                <a:cs typeface="Tahoma" pitchFamily="34" charset="0"/>
              </a:rPr>
              <a:t>Kakšen naj bo LIFE projekt?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sl-SI" sz="3600" b="1" dirty="0" smtClean="0">
                <a:solidFill>
                  <a:srgbClr val="706259"/>
                </a:solidFill>
                <a:latin typeface="Ubuntu" panose="020B0504030602030204" pitchFamily="34" charset="0"/>
                <a:cs typeface="Tahoma" pitchFamily="34" charset="0"/>
              </a:rPr>
              <a:t>Kaj ni LIFE?</a:t>
            </a:r>
            <a:endParaRPr lang="sl-SI" sz="3600" b="1" dirty="0">
              <a:solidFill>
                <a:srgbClr val="706259"/>
              </a:solidFill>
              <a:latin typeface="Ubuntu" panose="020B0504030602030204" pitchFamily="34" charset="0"/>
              <a:cs typeface="Tahoma" pitchFamily="34" charset="0"/>
            </a:endParaRPr>
          </a:p>
          <a:p>
            <a:pPr marL="0" lvl="1">
              <a:lnSpc>
                <a:spcPct val="150000"/>
              </a:lnSpc>
              <a:defRPr/>
            </a:pPr>
            <a:endParaRPr lang="sl-SI" sz="2000" b="1" dirty="0">
              <a:solidFill>
                <a:srgbClr val="706259"/>
              </a:solidFill>
              <a:latin typeface="Ubuntu" panose="020B0504030602030204" pitchFamily="34" charset="0"/>
              <a:cs typeface="Tahoma" pitchFamily="34" charset="0"/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131540" y="6434752"/>
            <a:ext cx="897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rPr>
              <a:t>lifeslovenija.si     |     life.mop@gov.si     |     01 478 7000     |     LifeSlovenija </a:t>
            </a:r>
          </a:p>
        </p:txBody>
      </p:sp>
      <p:pic>
        <p:nvPicPr>
          <p:cNvPr id="23" name="Ograda vseb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453639"/>
            <a:ext cx="331557" cy="331557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04" y="6444044"/>
            <a:ext cx="360040" cy="360040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10" y="6355640"/>
            <a:ext cx="536848" cy="5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0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-10407" y="1771672"/>
            <a:ext cx="9144000" cy="458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/>
          <p:cNvSpPr/>
          <p:nvPr/>
        </p:nvSpPr>
        <p:spPr>
          <a:xfrm>
            <a:off x="0" y="0"/>
            <a:ext cx="9144000" cy="98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297601" y="121987"/>
            <a:ext cx="1594805" cy="878779"/>
            <a:chOff x="107504" y="121987"/>
            <a:chExt cx="1594805" cy="878779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21987"/>
              <a:ext cx="955528" cy="690864"/>
            </a:xfrm>
            <a:prstGeom prst="rect">
              <a:avLst/>
            </a:prstGeom>
          </p:spPr>
        </p:pic>
        <p:sp>
          <p:nvSpPr>
            <p:cNvPr id="6" name="PoljeZBesedilom 5"/>
            <p:cNvSpPr txBox="1"/>
            <p:nvPr/>
          </p:nvSpPr>
          <p:spPr>
            <a:xfrm>
              <a:off x="107504" y="754545"/>
              <a:ext cx="15948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00" dirty="0">
                  <a:latin typeface="Ubuntu" panose="020B0504030602030204" pitchFamily="34" charset="0"/>
                </a:rPr>
                <a:t>LIFE14 CAP/SI/000012</a:t>
              </a:r>
            </a:p>
          </p:txBody>
        </p:sp>
      </p:grpSp>
      <p:pic>
        <p:nvPicPr>
          <p:cNvPr id="10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28525"/>
            <a:ext cx="1154799" cy="8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09" y="378588"/>
            <a:ext cx="3312368" cy="432771"/>
          </a:xfrm>
          <a:prstGeom prst="rect">
            <a:avLst/>
          </a:prstGeom>
        </p:spPr>
      </p:pic>
      <p:sp>
        <p:nvSpPr>
          <p:cNvPr id="17" name="Pravokotnik 16"/>
          <p:cNvSpPr/>
          <p:nvPr/>
        </p:nvSpPr>
        <p:spPr>
          <a:xfrm>
            <a:off x="297601" y="836712"/>
            <a:ext cx="8283590" cy="88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LIFE in potencial trženja</a:t>
            </a:r>
            <a:r>
              <a:rPr lang="sl-SI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 (</a:t>
            </a:r>
            <a:r>
              <a:rPr lang="sl-SI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close</a:t>
            </a:r>
            <a:r>
              <a:rPr lang="sl-SI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-to-market)</a:t>
            </a:r>
            <a:endParaRPr lang="sl-SI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63829" y="2132856"/>
            <a:ext cx="8785484" cy="49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sl-SI" sz="2000" b="1" dirty="0">
              <a:solidFill>
                <a:srgbClr val="706259"/>
              </a:solidFill>
              <a:latin typeface="Ubuntu" panose="020B0504030602030204" pitchFamily="34" charset="0"/>
              <a:cs typeface="Tahoma" pitchFamily="34" charset="0"/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131540" y="6434752"/>
            <a:ext cx="897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rPr>
              <a:t>lifeslovenija.si     |     life.mop@gov.si     |     01 478 7000     |     LifeSlovenija </a:t>
            </a:r>
          </a:p>
        </p:txBody>
      </p:sp>
      <p:pic>
        <p:nvPicPr>
          <p:cNvPr id="23" name="Ograda vseb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453639"/>
            <a:ext cx="331557" cy="331557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04" y="6444044"/>
            <a:ext cx="360040" cy="360040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10" y="6355640"/>
            <a:ext cx="536848" cy="536848"/>
          </a:xfrm>
          <a:prstGeom prst="rect">
            <a:avLst/>
          </a:prstGeom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446130" y="1988840"/>
            <a:ext cx="8291513" cy="33698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5900" b="1" dirty="0" smtClean="0">
                <a:solidFill>
                  <a:srgbClr val="FF0000"/>
                </a:solidFill>
                <a:latin typeface="Ubuntu" panose="020B0504030602030204" pitchFamily="34" charset="0"/>
                <a:ea typeface="ＭＳ Ｐゴシック" pitchFamily="3" charset="-128"/>
              </a:rPr>
              <a:t>LIFE projekti so NEPROFITNI projekti v času trajanja</a:t>
            </a:r>
          </a:p>
          <a:p>
            <a:pPr>
              <a:lnSpc>
                <a:spcPct val="150000"/>
              </a:lnSpc>
            </a:pPr>
            <a:r>
              <a:rPr lang="sl-SI" sz="5000" dirty="0" smtClean="0">
                <a:solidFill>
                  <a:srgbClr val="706259"/>
                </a:solidFill>
                <a:latin typeface="Ubuntu" panose="020B0504030602030204" pitchFamily="34" charset="0"/>
                <a:ea typeface="ＭＳ Ｐゴシック" pitchFamily="3" charset="-128"/>
              </a:rPr>
              <a:t>Dobiček v času trajanja projekta se </a:t>
            </a:r>
            <a:r>
              <a:rPr lang="sl-SI" sz="5000" dirty="0">
                <a:solidFill>
                  <a:srgbClr val="706259"/>
                </a:solidFill>
                <a:latin typeface="Ubuntu" panose="020B0504030602030204" pitchFamily="34" charset="0"/>
                <a:ea typeface="ＭＳ Ｐゴシック" pitchFamily="3" charset="-128"/>
              </a:rPr>
              <a:t>odšteje od končnega zneska </a:t>
            </a:r>
            <a:r>
              <a:rPr lang="sl-SI" sz="5000" dirty="0" smtClean="0">
                <a:solidFill>
                  <a:srgbClr val="706259"/>
                </a:solidFill>
                <a:latin typeface="Ubuntu" panose="020B0504030602030204" pitchFamily="34" charset="0"/>
                <a:ea typeface="ＭＳ Ｐゴシック" pitchFamily="3" charset="-128"/>
              </a:rPr>
              <a:t>sofinanciranja</a:t>
            </a:r>
          </a:p>
          <a:p>
            <a:pPr algn="l">
              <a:lnSpc>
                <a:spcPct val="150000"/>
              </a:lnSpc>
            </a:pPr>
            <a:endParaRPr lang="sl-SI" sz="5000" dirty="0">
              <a:solidFill>
                <a:srgbClr val="6CC04A"/>
              </a:solidFill>
              <a:latin typeface="Ubuntu" panose="020B0504030602030204" pitchFamily="34" charset="0"/>
              <a:ea typeface="ＭＳ Ｐゴシック" pitchFamily="3" charset="-12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5900" b="1" dirty="0" smtClean="0">
                <a:solidFill>
                  <a:srgbClr val="FF0000"/>
                </a:solidFill>
                <a:latin typeface="Ubuntu" panose="020B0504030602030204" pitchFamily="34" charset="0"/>
                <a:ea typeface="ＭＳ Ｐゴシック" pitchFamily="3" charset="-128"/>
              </a:rPr>
              <a:t> Rezultati LIFE projektov se lahko tržijo</a:t>
            </a:r>
          </a:p>
          <a:p>
            <a:pPr>
              <a:lnSpc>
                <a:spcPct val="150000"/>
              </a:lnSpc>
            </a:pPr>
            <a:r>
              <a:rPr lang="sl-SI" sz="5000" dirty="0" smtClean="0">
                <a:solidFill>
                  <a:srgbClr val="706259"/>
                </a:solidFill>
                <a:latin typeface="Ubuntu" panose="020B0504030602030204" pitchFamily="34" charset="0"/>
                <a:ea typeface="ＭＳ Ｐゴシック" pitchFamily="3" charset="-128"/>
              </a:rPr>
              <a:t>Dobiček po koncu izvajanja projekta se NE odšteva od prispevka EK</a:t>
            </a:r>
          </a:p>
        </p:txBody>
      </p:sp>
      <p:sp>
        <p:nvSpPr>
          <p:cNvPr id="4" name="AutoShape 4" descr="Rezultat iskanja slik za close to mar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92165"/>
            <a:ext cx="2016542" cy="15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CC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kotnik 19"/>
          <p:cNvSpPr/>
          <p:nvPr/>
        </p:nvSpPr>
        <p:spPr>
          <a:xfrm>
            <a:off x="0" y="0"/>
            <a:ext cx="9144000" cy="98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297601" y="121987"/>
            <a:ext cx="1594805" cy="878779"/>
            <a:chOff x="107504" y="121987"/>
            <a:chExt cx="1594805" cy="878779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21987"/>
              <a:ext cx="955528" cy="690864"/>
            </a:xfrm>
            <a:prstGeom prst="rect">
              <a:avLst/>
            </a:prstGeom>
          </p:spPr>
        </p:pic>
        <p:sp>
          <p:nvSpPr>
            <p:cNvPr id="6" name="PoljeZBesedilom 5"/>
            <p:cNvSpPr txBox="1"/>
            <p:nvPr/>
          </p:nvSpPr>
          <p:spPr>
            <a:xfrm>
              <a:off x="107504" y="754545"/>
              <a:ext cx="15948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00" dirty="0">
                  <a:latin typeface="Ubuntu" panose="020B0504030602030204" pitchFamily="34" charset="0"/>
                </a:rPr>
                <a:t>LIFE14 CAP/SI/000012</a:t>
              </a:r>
            </a:p>
          </p:txBody>
        </p:sp>
      </p:grpSp>
      <p:pic>
        <p:nvPicPr>
          <p:cNvPr id="10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09" y="0"/>
            <a:ext cx="1154799" cy="8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09" y="378588"/>
            <a:ext cx="3312368" cy="432771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0" y="1000766"/>
            <a:ext cx="9144000" cy="529375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SPOZNAJ PRILOŽNOSTI.</a:t>
            </a:r>
          </a:p>
          <a:p>
            <a:r>
              <a:rPr lang="sl-SI" b="1" dirty="0">
                <a:solidFill>
                  <a:srgbClr val="7062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sym typeface="Wingdings" panose="05000000000000000000" pitchFamily="2" charset="2"/>
              </a:rPr>
              <a:t>	</a:t>
            </a:r>
            <a:endParaRPr lang="sl-SI" b="1" dirty="0" smtClean="0">
              <a:solidFill>
                <a:srgbClr val="7062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  <a:sym typeface="Wingdings" panose="05000000000000000000" pitchFamily="2" charset="2"/>
            </a:endParaRPr>
          </a:p>
          <a:p>
            <a:pPr algn="ctr"/>
            <a:r>
              <a:rPr lang="sl-SI" sz="2400" b="1" dirty="0">
                <a:solidFill>
                  <a:srgbClr val="7062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sym typeface="Wingdings" panose="05000000000000000000" pitchFamily="2" charset="2"/>
              </a:rPr>
              <a:t> </a:t>
            </a:r>
            <a:r>
              <a:rPr lang="sl-SI" sz="2400" b="1" dirty="0" smtClean="0">
                <a:solidFill>
                  <a:srgbClr val="7062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sym typeface="Wingdings" panose="05000000000000000000" pitchFamily="2" charset="2"/>
              </a:rPr>
              <a:t> </a:t>
            </a:r>
            <a:r>
              <a:rPr lang="sl-SI" sz="2400" dirty="0" smtClean="0">
                <a:latin typeface="Ubuntu" panose="020B0504030602030204" pitchFamily="34" charset="0"/>
                <a:sym typeface="Wingdings" panose="05000000000000000000" pitchFamily="2" charset="2"/>
              </a:rPr>
              <a:t>D</a:t>
            </a:r>
            <a:r>
              <a:rPr lang="sl-SI" sz="2400" dirty="0" smtClean="0">
                <a:latin typeface="Ubuntu" panose="020B0504030602030204" pitchFamily="34" charset="0"/>
              </a:rPr>
              <a:t>o </a:t>
            </a:r>
            <a:r>
              <a:rPr lang="sl-SI" sz="2400" dirty="0">
                <a:latin typeface="Ubuntu" panose="020B0504030602030204" pitchFamily="34" charset="0"/>
              </a:rPr>
              <a:t>5</a:t>
            </a:r>
            <a:r>
              <a:rPr lang="sl-SI" sz="2400" dirty="0" smtClean="0">
                <a:latin typeface="Ubuntu" panose="020B0504030602030204" pitchFamily="34" charset="0"/>
              </a:rPr>
              <a:t>5 </a:t>
            </a:r>
            <a:r>
              <a:rPr lang="sl-SI" sz="2400" dirty="0">
                <a:latin typeface="Ubuntu" panose="020B0504030602030204" pitchFamily="34" charset="0"/>
              </a:rPr>
              <a:t>% </a:t>
            </a:r>
            <a:r>
              <a:rPr lang="sl-SI" sz="2400" dirty="0" smtClean="0">
                <a:latin typeface="Ubuntu" panose="020B0504030602030204" pitchFamily="34" charset="0"/>
              </a:rPr>
              <a:t>sofinanciranje</a:t>
            </a:r>
            <a:endParaRPr lang="sl-SI" sz="2400" dirty="0">
              <a:latin typeface="Ubuntu" panose="020B0504030602030204" pitchFamily="34" charset="0"/>
            </a:endParaRPr>
          </a:p>
          <a:p>
            <a:endParaRPr lang="sl-SI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  <a:p>
            <a:r>
              <a:rPr lang="sl-S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NAJDI PARTNERJE.</a:t>
            </a:r>
          </a:p>
          <a:p>
            <a:r>
              <a:rPr lang="sl-SI" b="1" dirty="0">
                <a:solidFill>
                  <a:srgbClr val="7062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  <a:sym typeface="Wingdings" panose="05000000000000000000" pitchFamily="2" charset="2"/>
              </a:rPr>
              <a:t>	</a:t>
            </a:r>
            <a:r>
              <a:rPr lang="sl-SI" sz="2400" dirty="0">
                <a:latin typeface="Ubuntu" panose="020B0504030602030204" pitchFamily="34" charset="0"/>
                <a:sym typeface="Wingdings" panose="05000000000000000000" pitchFamily="2" charset="2"/>
              </a:rPr>
              <a:t>Vpiši se </a:t>
            </a:r>
            <a:r>
              <a:rPr lang="sl-SI" sz="2400" dirty="0" smtClean="0">
                <a:latin typeface="Ubuntu" panose="020B0504030602030204" pitchFamily="34" charset="0"/>
                <a:sym typeface="Wingdings" panose="05000000000000000000" pitchFamily="2" charset="2"/>
              </a:rPr>
              <a:t>n</a:t>
            </a:r>
            <a:r>
              <a:rPr lang="sl-SI" sz="2400" dirty="0" smtClean="0">
                <a:latin typeface="Ubuntu" panose="020B0504030602030204" pitchFamily="34" charset="0"/>
              </a:rPr>
              <a:t>a </a:t>
            </a:r>
            <a:r>
              <a:rPr lang="sl-SI" sz="2400" dirty="0">
                <a:solidFill>
                  <a:srgbClr val="706259"/>
                </a:solidFill>
                <a:latin typeface="Ubuntu" panose="020B0504030602030204" pitchFamily="34" charset="0"/>
                <a:hlinkClick r:id="rId7"/>
              </a:rPr>
              <a:t>portal LIFE Slovenija</a:t>
            </a:r>
            <a:r>
              <a:rPr lang="sl-SI" sz="2400" dirty="0">
                <a:solidFill>
                  <a:srgbClr val="706259"/>
                </a:solidFill>
                <a:latin typeface="Ubuntu" panose="020B0504030602030204" pitchFamily="34" charset="0"/>
              </a:rPr>
              <a:t>.</a:t>
            </a:r>
          </a:p>
          <a:p>
            <a:endParaRPr lang="sl-SI" sz="1200" b="1" dirty="0">
              <a:solidFill>
                <a:srgbClr val="7062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  <a:p>
            <a:r>
              <a:rPr lang="sl-S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POIŠČI POMOČ LIFE EKIPE.</a:t>
            </a:r>
          </a:p>
          <a:p>
            <a:pPr marL="800100" lvl="1" indent="-342900">
              <a:buFont typeface="Wingdings"/>
              <a:buChar char="à"/>
            </a:pPr>
            <a:r>
              <a:rPr lang="sl-SI" sz="2400" dirty="0">
                <a:latin typeface="Ubuntu" panose="020B0504030602030204" pitchFamily="34" charset="0"/>
              </a:rPr>
              <a:t>spletna stran: </a:t>
            </a:r>
            <a:r>
              <a:rPr lang="sl-SI" sz="2400" dirty="0">
                <a:solidFill>
                  <a:srgbClr val="706259"/>
                </a:solidFill>
                <a:latin typeface="Ubuntu" panose="020B0504030602030204" pitchFamily="34" charset="0"/>
                <a:hlinkClick r:id="rId8"/>
              </a:rPr>
              <a:t>lifeslovenija.si</a:t>
            </a:r>
            <a:endParaRPr lang="sl-SI" sz="2400" dirty="0">
              <a:solidFill>
                <a:srgbClr val="706259"/>
              </a:solidFill>
              <a:latin typeface="Ubuntu" panose="020B0504030602030204" pitchFamily="34" charset="0"/>
            </a:endParaRPr>
          </a:p>
          <a:p>
            <a:pPr marL="800100" lvl="1" indent="-342900">
              <a:buFont typeface="Wingdings"/>
              <a:buChar char="à"/>
            </a:pPr>
            <a:r>
              <a:rPr lang="sl-SI" sz="2400" dirty="0" smtClean="0">
                <a:latin typeface="Ubuntu" panose="020B0504030602030204" pitchFamily="34" charset="0"/>
              </a:rPr>
              <a:t>e-pošta </a:t>
            </a:r>
            <a:r>
              <a:rPr lang="sl-SI" sz="2400" dirty="0">
                <a:solidFill>
                  <a:srgbClr val="706259"/>
                </a:solidFill>
                <a:latin typeface="Ubuntu" panose="020B0504030602030204" pitchFamily="34" charset="0"/>
                <a:hlinkClick r:id="rId9"/>
              </a:rPr>
              <a:t>life.mop@gov.si</a:t>
            </a:r>
            <a:endParaRPr lang="sl-SI" sz="2400" dirty="0">
              <a:solidFill>
                <a:srgbClr val="706259"/>
              </a:solidFill>
              <a:latin typeface="Ubuntu" panose="020B0504030602030204" pitchFamily="34" charset="0"/>
            </a:endParaRPr>
          </a:p>
          <a:p>
            <a:pPr lvl="1"/>
            <a:endParaRPr lang="sl-SI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  <a:p>
            <a:pPr lvl="1"/>
            <a:endParaRPr lang="sl-SI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  <a:p>
            <a:r>
              <a:rPr lang="sl-SI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SODELUJ NA LIFE DOGODKIH. </a:t>
            </a:r>
            <a:r>
              <a:rPr lang="sl-SI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PRIJAVI </a:t>
            </a:r>
            <a:r>
              <a:rPr lang="sl-SI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PROJEKT.</a:t>
            </a:r>
          </a:p>
          <a:p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33052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1844" y="1767297"/>
            <a:ext cx="9144000" cy="458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Pravokotnik 19"/>
          <p:cNvSpPr/>
          <p:nvPr/>
        </p:nvSpPr>
        <p:spPr>
          <a:xfrm>
            <a:off x="0" y="0"/>
            <a:ext cx="9144000" cy="98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297601" y="121987"/>
            <a:ext cx="1594805" cy="878779"/>
            <a:chOff x="107504" y="121987"/>
            <a:chExt cx="1594805" cy="878779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21987"/>
              <a:ext cx="955528" cy="690864"/>
            </a:xfrm>
            <a:prstGeom prst="rect">
              <a:avLst/>
            </a:prstGeom>
          </p:spPr>
        </p:pic>
        <p:sp>
          <p:nvSpPr>
            <p:cNvPr id="6" name="PoljeZBesedilom 5"/>
            <p:cNvSpPr txBox="1"/>
            <p:nvPr/>
          </p:nvSpPr>
          <p:spPr>
            <a:xfrm>
              <a:off x="107504" y="754545"/>
              <a:ext cx="15948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00" dirty="0">
                  <a:latin typeface="Ubuntu" panose="020B0504030602030204" pitchFamily="34" charset="0"/>
                </a:rPr>
                <a:t>LIFE14 CAP/SI/000012</a:t>
              </a:r>
            </a:p>
          </p:txBody>
        </p:sp>
      </p:grpSp>
      <p:pic>
        <p:nvPicPr>
          <p:cNvPr id="10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28525"/>
            <a:ext cx="1154799" cy="8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09" y="378588"/>
            <a:ext cx="3312368" cy="432771"/>
          </a:xfrm>
          <a:prstGeom prst="rect">
            <a:avLst/>
          </a:prstGeom>
        </p:spPr>
      </p:pic>
      <p:sp>
        <p:nvSpPr>
          <p:cNvPr id="17" name="Pravokotnik 16"/>
          <p:cNvSpPr/>
          <p:nvPr/>
        </p:nvSpPr>
        <p:spPr>
          <a:xfrm>
            <a:off x="297601" y="836712"/>
            <a:ext cx="8283590" cy="88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Povabilo</a:t>
            </a:r>
            <a:endParaRPr lang="sl-SI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79257" y="2132856"/>
            <a:ext cx="43823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defRPr/>
            </a:pPr>
            <a:r>
              <a:rPr lang="sl-SI" sz="2000" b="1" dirty="0" smtClean="0">
                <a:latin typeface="Ubuntu" panose="020B0504030602030204" pitchFamily="34" charset="0"/>
                <a:cs typeface="Tahoma" pitchFamily="34" charset="0"/>
              </a:rPr>
              <a:t>LIFE informativni dan</a:t>
            </a:r>
          </a:p>
          <a:p>
            <a:pPr marL="0" lvl="1" algn="ctr">
              <a:lnSpc>
                <a:spcPct val="150000"/>
              </a:lnSpc>
              <a:defRPr/>
            </a:pPr>
            <a:r>
              <a:rPr lang="sl-SI" sz="2000" dirty="0" smtClean="0">
                <a:latin typeface="Ubuntu" panose="020B0504030602030204" pitchFamily="34" charset="0"/>
                <a:cs typeface="Tahoma" pitchFamily="34" charset="0"/>
              </a:rPr>
              <a:t>13. </a:t>
            </a:r>
            <a:r>
              <a:rPr lang="sl-SI" sz="2000" dirty="0">
                <a:latin typeface="Ubuntu" panose="020B0504030602030204" pitchFamily="34" charset="0"/>
                <a:cs typeface="Tahoma" pitchFamily="34" charset="0"/>
              </a:rPr>
              <a:t>d</a:t>
            </a:r>
            <a:r>
              <a:rPr lang="sl-SI" sz="2000" dirty="0" smtClean="0">
                <a:latin typeface="Ubuntu" panose="020B0504030602030204" pitchFamily="34" charset="0"/>
                <a:cs typeface="Tahoma" pitchFamily="34" charset="0"/>
              </a:rPr>
              <a:t>ecember 2017: Rimske Toplice</a:t>
            </a:r>
          </a:p>
          <a:p>
            <a:pPr marL="0" lvl="1" algn="ctr">
              <a:lnSpc>
                <a:spcPct val="150000"/>
              </a:lnSpc>
              <a:defRPr/>
            </a:pPr>
            <a:r>
              <a:rPr lang="sl-SI" sz="2000" dirty="0" smtClean="0">
                <a:latin typeface="Ubuntu" panose="020B0504030602030204" pitchFamily="34" charset="0"/>
                <a:cs typeface="Tahoma" pitchFamily="34" charset="0"/>
              </a:rPr>
              <a:t>14. december 2017: Portorož </a:t>
            </a:r>
          </a:p>
          <a:p>
            <a:pPr marL="0" lvl="1">
              <a:lnSpc>
                <a:spcPct val="150000"/>
              </a:lnSpc>
              <a:defRPr/>
            </a:pPr>
            <a:endParaRPr lang="sl-SI" sz="2000" b="1" dirty="0" smtClean="0">
              <a:solidFill>
                <a:srgbClr val="706259"/>
              </a:solidFill>
              <a:latin typeface="Ubuntu" panose="020B0504030602030204" pitchFamily="34" charset="0"/>
              <a:cs typeface="Tahoma" pitchFamily="34" charset="0"/>
            </a:endParaRPr>
          </a:p>
          <a:p>
            <a:pPr marL="0" lvl="1">
              <a:lnSpc>
                <a:spcPct val="150000"/>
              </a:lnSpc>
              <a:defRPr/>
            </a:pPr>
            <a:endParaRPr lang="sl-SI" sz="2000" b="1" dirty="0" smtClean="0">
              <a:solidFill>
                <a:srgbClr val="706259"/>
              </a:solidFill>
              <a:latin typeface="Ubuntu" panose="020B0504030602030204" pitchFamily="34" charset="0"/>
              <a:cs typeface="Tahoma" pitchFamily="34" charset="0"/>
            </a:endParaRPr>
          </a:p>
          <a:p>
            <a:pPr marL="0" lvl="1" algn="r">
              <a:lnSpc>
                <a:spcPct val="150000"/>
              </a:lnSpc>
              <a:defRPr/>
            </a:pPr>
            <a:endParaRPr lang="sl-SI" sz="2000" b="1" dirty="0" smtClean="0">
              <a:solidFill>
                <a:srgbClr val="706259"/>
              </a:solidFill>
              <a:latin typeface="Ubuntu" panose="020B0504030602030204" pitchFamily="34" charset="0"/>
              <a:cs typeface="Tahoma" pitchFamily="34" charset="0"/>
            </a:endParaRPr>
          </a:p>
          <a:p>
            <a:pPr marL="0" lvl="1" algn="r">
              <a:lnSpc>
                <a:spcPct val="150000"/>
              </a:lnSpc>
              <a:defRPr/>
            </a:pPr>
            <a:r>
              <a:rPr lang="sl-SI" sz="2000" b="1" dirty="0">
                <a:solidFill>
                  <a:srgbClr val="706259"/>
                </a:solidFill>
                <a:latin typeface="Ubuntu" panose="020B0504030602030204" pitchFamily="34" charset="0"/>
                <a:cs typeface="Tahoma" pitchFamily="34" charset="0"/>
              </a:rPr>
              <a:t>	</a:t>
            </a:r>
            <a:r>
              <a:rPr lang="sl-SI" sz="2000" b="1" dirty="0" smtClean="0">
                <a:solidFill>
                  <a:srgbClr val="706259"/>
                </a:solidFill>
                <a:latin typeface="Ubuntu" panose="020B0504030602030204" pitchFamily="34" charset="0"/>
                <a:cs typeface="Tahoma" pitchFamily="34" charset="0"/>
              </a:rPr>
              <a:t>		</a:t>
            </a:r>
            <a:endParaRPr lang="sl-SI" sz="2000" b="1" dirty="0">
              <a:solidFill>
                <a:srgbClr val="706259"/>
              </a:solidFill>
              <a:latin typeface="Ubuntu" panose="020B0504030602030204" pitchFamily="34" charset="0"/>
              <a:cs typeface="Tahoma" pitchFamily="34" charset="0"/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131540" y="6434752"/>
            <a:ext cx="897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rPr>
              <a:t>lifeslovenija.si     |     life.mop@gov.si     |     01 478 7000     |     LifeSlovenija </a:t>
            </a:r>
          </a:p>
        </p:txBody>
      </p:sp>
      <p:pic>
        <p:nvPicPr>
          <p:cNvPr id="23" name="Ograda vseb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453639"/>
            <a:ext cx="331557" cy="331557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04" y="6444044"/>
            <a:ext cx="360040" cy="360040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10" y="6355640"/>
            <a:ext cx="536848" cy="536848"/>
          </a:xfrm>
          <a:prstGeom prst="rect">
            <a:avLst/>
          </a:prstGeom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446130" y="1988840"/>
            <a:ext cx="8291513" cy="33698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2400" b="1" dirty="0" smtClean="0">
              <a:solidFill>
                <a:schemeClr val="accent5">
                  <a:lumMod val="50000"/>
                </a:schemeClr>
              </a:solidFill>
              <a:latin typeface="Ubuntu" panose="020B0504030602030204" pitchFamily="34" charset="0"/>
              <a:ea typeface="ＭＳ Ｐゴシック" pitchFamily="3" charset="-128"/>
            </a:endParaRPr>
          </a:p>
        </p:txBody>
      </p:sp>
      <p:sp>
        <p:nvSpPr>
          <p:cNvPr id="4" name="AutoShape 4" descr="Rezultat iskanja slik za close to mar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4" name="Picture 2" descr="G:\projekti\LIFE capacity building projekt\A 6 TRAINING WORKSHOPS FOR POTENTIAL APPLICANTS\A 6.1. general training - info dan\Info dneva 2017\izbor slik\DSC_073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14670"/>
            <a:ext cx="3616917" cy="24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projekti\LIFE capacity building projekt\C 10 Networking Conference\SLO\Slike 25.5.2017\DSC_02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41" y="3458216"/>
            <a:ext cx="3616916" cy="24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ravokotnik 18"/>
          <p:cNvSpPr/>
          <p:nvPr/>
        </p:nvSpPr>
        <p:spPr>
          <a:xfrm>
            <a:off x="4439396" y="2132856"/>
            <a:ext cx="5121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defRPr/>
            </a:pPr>
            <a:r>
              <a:rPr lang="sl-SI" sz="2000" b="1" dirty="0">
                <a:latin typeface="Ubuntu" panose="020B0504030602030204" pitchFamily="34" charset="0"/>
                <a:cs typeface="Tahoma" pitchFamily="34" charset="0"/>
              </a:rPr>
              <a:t>LIFE konferenca za </a:t>
            </a:r>
            <a:r>
              <a:rPr lang="sl-SI" sz="2000" b="1" dirty="0" smtClean="0">
                <a:latin typeface="Ubuntu" panose="020B0504030602030204" pitchFamily="34" charset="0"/>
                <a:cs typeface="Tahoma" pitchFamily="34" charset="0"/>
              </a:rPr>
              <a:t>mreženje</a:t>
            </a:r>
            <a:endParaRPr lang="sl-SI" sz="2000" b="1" dirty="0">
              <a:latin typeface="Ubuntu" panose="020B0504030602030204" pitchFamily="34" charset="0"/>
              <a:cs typeface="Tahoma" pitchFamily="34" charset="0"/>
            </a:endParaRPr>
          </a:p>
          <a:p>
            <a:pPr marL="0" lvl="1" algn="ctr">
              <a:lnSpc>
                <a:spcPct val="150000"/>
              </a:lnSpc>
              <a:defRPr/>
            </a:pPr>
            <a:r>
              <a:rPr lang="sl-SI" sz="2000" dirty="0" smtClean="0">
                <a:latin typeface="Ubuntu" panose="020B0504030602030204" pitchFamily="34" charset="0"/>
                <a:cs typeface="Tahoma" pitchFamily="34" charset="0"/>
              </a:rPr>
              <a:t>14</a:t>
            </a:r>
            <a:r>
              <a:rPr lang="sl-SI" sz="2000" dirty="0">
                <a:latin typeface="Ubuntu" panose="020B0504030602030204" pitchFamily="34" charset="0"/>
                <a:cs typeface="Tahoma" pitchFamily="34" charset="0"/>
              </a:rPr>
              <a:t>. februar 2018</a:t>
            </a:r>
          </a:p>
        </p:txBody>
      </p:sp>
    </p:spTree>
    <p:extLst>
      <p:ext uri="{BB962C8B-B14F-4D97-AF65-F5344CB8AC3E}">
        <p14:creationId xmlns:p14="http://schemas.microsoft.com/office/powerpoint/2010/main" val="24026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zultat iskanja sl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4" name="PoljeZBesedilom 13"/>
          <p:cNvSpPr txBox="1"/>
          <p:nvPr/>
        </p:nvSpPr>
        <p:spPr>
          <a:xfrm>
            <a:off x="107504" y="195744"/>
            <a:ext cx="897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rPr>
              <a:t>lifeslovenija.si     |     life.mop@gov.si     |     01 478 7000     |     LifeSlovenija </a:t>
            </a:r>
          </a:p>
        </p:txBody>
      </p:sp>
      <p:pic>
        <p:nvPicPr>
          <p:cNvPr id="15" name="Ograda vseb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16" y="214631"/>
            <a:ext cx="331557" cy="331557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68" y="205036"/>
            <a:ext cx="360040" cy="36004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10" y="106866"/>
            <a:ext cx="536848" cy="536848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424711" y="6309320"/>
            <a:ext cx="829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Baza LIFE projektov : </a:t>
            </a:r>
            <a:r>
              <a:rPr lang="sl-SI" dirty="0">
                <a:hlinkClick r:id="rId6"/>
              </a:rPr>
              <a:t>http://ec.europa.eu/environment/life/project/Projects/index.cfm</a:t>
            </a:r>
            <a:r>
              <a:rPr lang="sl-SI" dirty="0"/>
              <a:t> 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0" y="0"/>
            <a:ext cx="9144000" cy="98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297601" y="121987"/>
            <a:ext cx="1594805" cy="878779"/>
            <a:chOff x="107504" y="121987"/>
            <a:chExt cx="1594805" cy="878779"/>
          </a:xfrm>
        </p:grpSpPr>
        <p:pic>
          <p:nvPicPr>
            <p:cNvPr id="21" name="Slika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21987"/>
              <a:ext cx="955528" cy="690864"/>
            </a:xfrm>
            <a:prstGeom prst="rect">
              <a:avLst/>
            </a:prstGeom>
          </p:spPr>
        </p:pic>
        <p:sp>
          <p:nvSpPr>
            <p:cNvPr id="22" name="PoljeZBesedilom 21"/>
            <p:cNvSpPr txBox="1"/>
            <p:nvPr/>
          </p:nvSpPr>
          <p:spPr>
            <a:xfrm>
              <a:off x="107504" y="754545"/>
              <a:ext cx="15948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000" dirty="0">
                  <a:latin typeface="Ubuntu" panose="020B0504030602030204" pitchFamily="34" charset="0"/>
                </a:rPr>
                <a:t>LIFE14 CAP/SI/000012</a:t>
              </a:r>
            </a:p>
          </p:txBody>
        </p:sp>
      </p:grpSp>
      <p:pic>
        <p:nvPicPr>
          <p:cNvPr id="23" name="Slika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09" y="378588"/>
            <a:ext cx="3312368" cy="432771"/>
          </a:xfrm>
          <a:prstGeom prst="rect">
            <a:avLst/>
          </a:prstGeom>
        </p:spPr>
      </p:pic>
      <p:pic>
        <p:nvPicPr>
          <p:cNvPr id="24" name="Slika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09" y="0"/>
            <a:ext cx="1154799" cy="8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0" y="1000765"/>
            <a:ext cx="9144000" cy="5308555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oljeZBesedilom 19"/>
          <p:cNvSpPr txBox="1"/>
          <p:nvPr/>
        </p:nvSpPr>
        <p:spPr>
          <a:xfrm>
            <a:off x="1546173" y="1340768"/>
            <a:ext cx="5963492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altLang="sl-SI" sz="5400" b="1" dirty="0" smtClean="0">
                <a:solidFill>
                  <a:schemeClr val="bg1"/>
                </a:solidFill>
                <a:latin typeface="Ubuntu" panose="020B0504030602030204" pitchFamily="34" charset="0"/>
                <a:cs typeface="Tahoma" pitchFamily="34" charset="0"/>
              </a:rPr>
              <a:t>PREDSTAVITEV </a:t>
            </a:r>
          </a:p>
          <a:p>
            <a:pPr algn="ctr">
              <a:lnSpc>
                <a:spcPct val="150000"/>
              </a:lnSpc>
            </a:pPr>
            <a:r>
              <a:rPr lang="sl-SI" altLang="sl-SI" sz="5400" b="1" dirty="0" smtClean="0">
                <a:solidFill>
                  <a:schemeClr val="bg1"/>
                </a:solidFill>
                <a:latin typeface="Ubuntu" panose="020B0504030602030204" pitchFamily="34" charset="0"/>
                <a:cs typeface="Tahoma" pitchFamily="34" charset="0"/>
              </a:rPr>
              <a:t>PRIMEROV </a:t>
            </a:r>
          </a:p>
          <a:p>
            <a:pPr algn="ctr">
              <a:lnSpc>
                <a:spcPct val="150000"/>
              </a:lnSpc>
            </a:pPr>
            <a:r>
              <a:rPr lang="sl-SI" altLang="sl-SI" sz="5400" b="1" dirty="0" smtClean="0">
                <a:solidFill>
                  <a:schemeClr val="bg1"/>
                </a:solidFill>
                <a:latin typeface="Ubuntu" panose="020B0504030602030204" pitchFamily="34" charset="0"/>
                <a:cs typeface="Tahoma" pitchFamily="34" charset="0"/>
              </a:rPr>
              <a:t>LIFE PROJEKTOV</a:t>
            </a:r>
            <a:endParaRPr lang="sl-SI" altLang="sl-SI" sz="5400" b="1" dirty="0">
              <a:solidFill>
                <a:schemeClr val="bg1"/>
              </a:solidFill>
              <a:latin typeface="Ubuntu" panose="020B050403060203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0"/>
          <a:stretch/>
        </p:blipFill>
        <p:spPr>
          <a:xfrm>
            <a:off x="1" y="6004885"/>
            <a:ext cx="9183772" cy="79890"/>
          </a:xfrm>
          <a:prstGeom prst="rect">
            <a:avLst/>
          </a:prstGeom>
        </p:spPr>
      </p:pic>
      <p:grpSp>
        <p:nvGrpSpPr>
          <p:cNvPr id="25" name="Skupina 24"/>
          <p:cNvGrpSpPr/>
          <p:nvPr/>
        </p:nvGrpSpPr>
        <p:grpSpPr>
          <a:xfrm>
            <a:off x="271985" y="6165304"/>
            <a:ext cx="1275680" cy="689174"/>
            <a:chOff x="107504" y="121987"/>
            <a:chExt cx="1594805" cy="920234"/>
          </a:xfrm>
        </p:grpSpPr>
        <p:pic>
          <p:nvPicPr>
            <p:cNvPr id="26" name="Slika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21987"/>
              <a:ext cx="955528" cy="690864"/>
            </a:xfrm>
            <a:prstGeom prst="rect">
              <a:avLst/>
            </a:prstGeom>
          </p:spPr>
        </p:pic>
        <p:sp>
          <p:nvSpPr>
            <p:cNvPr id="27" name="PoljeZBesedilom 26"/>
            <p:cNvSpPr txBox="1"/>
            <p:nvPr/>
          </p:nvSpPr>
          <p:spPr>
            <a:xfrm>
              <a:off x="107504" y="754545"/>
              <a:ext cx="1594805" cy="28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800" dirty="0" smtClean="0">
                  <a:solidFill>
                    <a:prstClr val="black"/>
                  </a:solidFill>
                  <a:latin typeface="Ubuntu" pitchFamily="34" charset="0"/>
                </a:rPr>
                <a:t>LIFE14 CAP/SI/000012</a:t>
              </a:r>
              <a:endParaRPr lang="sl-SI" sz="800" dirty="0">
                <a:solidFill>
                  <a:prstClr val="black"/>
                </a:solidFill>
                <a:latin typeface="Ubuntu" pitchFamily="34" charset="0"/>
              </a:endParaRPr>
            </a:p>
          </p:txBody>
        </p:sp>
      </p:grpSp>
      <p:pic>
        <p:nvPicPr>
          <p:cNvPr id="28" name="Slika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83" y="6257525"/>
            <a:ext cx="2920019" cy="381509"/>
          </a:xfrm>
          <a:prstGeom prst="rect">
            <a:avLst/>
          </a:prstGeom>
        </p:spPr>
      </p:pic>
      <p:pic>
        <p:nvPicPr>
          <p:cNvPr id="29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45" y="6102487"/>
            <a:ext cx="936104" cy="71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789064415"/>
              </p:ext>
            </p:extLst>
          </p:nvPr>
        </p:nvGraphicFramePr>
        <p:xfrm>
          <a:off x="-1260648" y="188640"/>
          <a:ext cx="11809312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0" name="Skupina 39"/>
          <p:cNvGrpSpPr/>
          <p:nvPr/>
        </p:nvGrpSpPr>
        <p:grpSpPr>
          <a:xfrm>
            <a:off x="412015" y="980728"/>
            <a:ext cx="8336449" cy="828023"/>
            <a:chOff x="566070" y="978911"/>
            <a:chExt cx="7678337" cy="828023"/>
          </a:xfrm>
        </p:grpSpPr>
        <p:sp>
          <p:nvSpPr>
            <p:cNvPr id="41" name="Prostoročno 40"/>
            <p:cNvSpPr/>
            <p:nvPr/>
          </p:nvSpPr>
          <p:spPr>
            <a:xfrm rot="16200000">
              <a:off x="403710" y="1141271"/>
              <a:ext cx="597990" cy="273270"/>
            </a:xfrm>
            <a:custGeom>
              <a:avLst/>
              <a:gdLst>
                <a:gd name="connsiteX0" fmla="*/ 0 w 937915"/>
                <a:gd name="connsiteY0" fmla="*/ 0 h 273270"/>
                <a:gd name="connsiteX1" fmla="*/ 937915 w 937915"/>
                <a:gd name="connsiteY1" fmla="*/ 0 h 273270"/>
                <a:gd name="connsiteX2" fmla="*/ 937915 w 937915"/>
                <a:gd name="connsiteY2" fmla="*/ 273270 h 273270"/>
                <a:gd name="connsiteX3" fmla="*/ 0 w 937915"/>
                <a:gd name="connsiteY3" fmla="*/ 273270 h 273270"/>
                <a:gd name="connsiteX4" fmla="*/ 0 w 937915"/>
                <a:gd name="connsiteY4" fmla="*/ 0 h 27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915" h="273270">
                  <a:moveTo>
                    <a:pt x="0" y="0"/>
                  </a:moveTo>
                  <a:lnTo>
                    <a:pt x="937915" y="0"/>
                  </a:lnTo>
                  <a:lnTo>
                    <a:pt x="937915" y="273270"/>
                  </a:lnTo>
                  <a:lnTo>
                    <a:pt x="0" y="2732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241009" bIns="-1" numCol="1" spcCol="1270" anchor="t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500" b="1" dirty="0" smtClean="0">
                  <a:solidFill>
                    <a:srgbClr val="4696C8"/>
                  </a:solidFill>
                </a:rPr>
                <a:t>Cilj</a:t>
              </a:r>
              <a:endParaRPr lang="sl-SI" sz="1500" b="1" dirty="0">
                <a:solidFill>
                  <a:srgbClr val="4696C8"/>
                </a:solidFill>
              </a:endParaRPr>
            </a:p>
          </p:txBody>
        </p:sp>
        <p:sp>
          <p:nvSpPr>
            <p:cNvPr id="42" name="Prostoročno 41"/>
            <p:cNvSpPr/>
            <p:nvPr/>
          </p:nvSpPr>
          <p:spPr>
            <a:xfrm>
              <a:off x="793738" y="1194934"/>
              <a:ext cx="7450669" cy="612000"/>
            </a:xfrm>
            <a:custGeom>
              <a:avLst/>
              <a:gdLst>
                <a:gd name="connsiteX0" fmla="*/ 0 w 7450669"/>
                <a:gd name="connsiteY0" fmla="*/ 0 h 901589"/>
                <a:gd name="connsiteX1" fmla="*/ 7450669 w 7450669"/>
                <a:gd name="connsiteY1" fmla="*/ 0 h 901589"/>
                <a:gd name="connsiteX2" fmla="*/ 7450669 w 7450669"/>
                <a:gd name="connsiteY2" fmla="*/ 901589 h 901589"/>
                <a:gd name="connsiteX3" fmla="*/ 0 w 7450669"/>
                <a:gd name="connsiteY3" fmla="*/ 901589 h 901589"/>
                <a:gd name="connsiteX4" fmla="*/ 0 w 7450669"/>
                <a:gd name="connsiteY4" fmla="*/ 0 h 90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0669" h="901589">
                  <a:moveTo>
                    <a:pt x="0" y="0"/>
                  </a:moveTo>
                  <a:lnTo>
                    <a:pt x="7450669" y="0"/>
                  </a:lnTo>
                  <a:lnTo>
                    <a:pt x="7450669" y="901589"/>
                  </a:lnTo>
                  <a:lnTo>
                    <a:pt x="0" y="901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96C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08000" rIns="128016" bIns="108000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l-SI" sz="1600" dirty="0" smtClean="0">
                  <a:solidFill>
                    <a:prstClr val="black"/>
                  </a:solidFill>
                  <a:latin typeface="Ubuntu" panose="020B0504030602030204" pitchFamily="34" charset="0"/>
                </a:rPr>
                <a:t>Prikaz dveh smetarskih tovornjakov na vodikov-električni pogon brez emisij in z nizko stopnjo hrupa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412016" y="2132856"/>
            <a:ext cx="8336448" cy="3312368"/>
            <a:chOff x="412016" y="2132856"/>
            <a:chExt cx="8336448" cy="3312368"/>
          </a:xfrm>
        </p:grpSpPr>
        <p:grpSp>
          <p:nvGrpSpPr>
            <p:cNvPr id="43" name="Skupina 42"/>
            <p:cNvGrpSpPr/>
            <p:nvPr/>
          </p:nvGrpSpPr>
          <p:grpSpPr>
            <a:xfrm>
              <a:off x="412016" y="2132856"/>
              <a:ext cx="8336448" cy="3312368"/>
              <a:chOff x="566071" y="1194935"/>
              <a:chExt cx="7678336" cy="1505622"/>
            </a:xfrm>
          </p:grpSpPr>
          <p:sp>
            <p:nvSpPr>
              <p:cNvPr id="44" name="Prostoročno 43"/>
              <p:cNvSpPr/>
              <p:nvPr/>
            </p:nvSpPr>
            <p:spPr>
              <a:xfrm rot="16200000">
                <a:off x="162645" y="1724552"/>
                <a:ext cx="1080121" cy="273270"/>
              </a:xfrm>
              <a:custGeom>
                <a:avLst/>
                <a:gdLst>
                  <a:gd name="connsiteX0" fmla="*/ 0 w 937915"/>
                  <a:gd name="connsiteY0" fmla="*/ 0 h 273270"/>
                  <a:gd name="connsiteX1" fmla="*/ 937915 w 937915"/>
                  <a:gd name="connsiteY1" fmla="*/ 0 h 273270"/>
                  <a:gd name="connsiteX2" fmla="*/ 937915 w 937915"/>
                  <a:gd name="connsiteY2" fmla="*/ 273270 h 273270"/>
                  <a:gd name="connsiteX3" fmla="*/ 0 w 937915"/>
                  <a:gd name="connsiteY3" fmla="*/ 273270 h 273270"/>
                  <a:gd name="connsiteX4" fmla="*/ 0 w 937915"/>
                  <a:gd name="connsiteY4" fmla="*/ 0 h 27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7915" h="273270">
                    <a:moveTo>
                      <a:pt x="0" y="0"/>
                    </a:moveTo>
                    <a:lnTo>
                      <a:pt x="937915" y="0"/>
                    </a:lnTo>
                    <a:lnTo>
                      <a:pt x="937915" y="273270"/>
                    </a:lnTo>
                    <a:lnTo>
                      <a:pt x="0" y="27327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0" rIns="241009" bIns="-1" numCol="1" spcCol="1270" anchor="t" anchorCtr="0">
                <a:noAutofit/>
              </a:bodyPr>
              <a:lstStyle/>
              <a:p>
                <a:pPr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l-SI" sz="1500" b="1" dirty="0" smtClean="0">
                    <a:solidFill>
                      <a:srgbClr val="FFD700"/>
                    </a:solidFill>
                  </a:rPr>
                  <a:t>Aktivnosti</a:t>
                </a:r>
                <a:endParaRPr lang="sl-SI" sz="1500" b="1" dirty="0">
                  <a:solidFill>
                    <a:srgbClr val="FFD700"/>
                  </a:solidFill>
                </a:endParaRPr>
              </a:p>
            </p:txBody>
          </p:sp>
          <p:sp>
            <p:nvSpPr>
              <p:cNvPr id="45" name="Prostoročno 44"/>
              <p:cNvSpPr/>
              <p:nvPr/>
            </p:nvSpPr>
            <p:spPr>
              <a:xfrm>
                <a:off x="793738" y="1194935"/>
                <a:ext cx="7450669" cy="1505622"/>
              </a:xfrm>
              <a:custGeom>
                <a:avLst/>
                <a:gdLst>
                  <a:gd name="connsiteX0" fmla="*/ 0 w 7450669"/>
                  <a:gd name="connsiteY0" fmla="*/ 0 h 901589"/>
                  <a:gd name="connsiteX1" fmla="*/ 7450669 w 7450669"/>
                  <a:gd name="connsiteY1" fmla="*/ 0 h 901589"/>
                  <a:gd name="connsiteX2" fmla="*/ 7450669 w 7450669"/>
                  <a:gd name="connsiteY2" fmla="*/ 901589 h 901589"/>
                  <a:gd name="connsiteX3" fmla="*/ 0 w 7450669"/>
                  <a:gd name="connsiteY3" fmla="*/ 901589 h 901589"/>
                  <a:gd name="connsiteX4" fmla="*/ 0 w 7450669"/>
                  <a:gd name="connsiteY4" fmla="*/ 0 h 90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0669" h="901589">
                    <a:moveTo>
                      <a:pt x="0" y="0"/>
                    </a:moveTo>
                    <a:lnTo>
                      <a:pt x="7450669" y="0"/>
                    </a:lnTo>
                    <a:lnTo>
                      <a:pt x="7450669" y="901589"/>
                    </a:lnTo>
                    <a:lnTo>
                      <a:pt x="0" y="9015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7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8016" tIns="108000" rIns="128016" bIns="108000" numCol="1" spcCol="1270" anchor="t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l-SI" sz="1400" dirty="0" smtClean="0">
                    <a:solidFill>
                      <a:prstClr val="black"/>
                    </a:solidFill>
                    <a:latin typeface="Ubuntu" panose="020B0504030602030204" pitchFamily="34" charset="0"/>
                  </a:rPr>
                  <a:t> Izdelava dveh tovornjakov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sl-SI" sz="1400" dirty="0" smtClean="0">
                    <a:solidFill>
                      <a:prstClr val="black"/>
                    </a:solidFill>
                    <a:latin typeface="Ubuntu" panose="020B0504030602030204" pitchFamily="34" charset="0"/>
                  </a:rPr>
                  <a:t> Testiranje tovornjakov v različnih okoljih in predaja v uporabo</a:t>
                </a:r>
                <a:endParaRPr lang="sl-SI" sz="1400" dirty="0">
                  <a:solidFill>
                    <a:prstClr val="black"/>
                  </a:solidFill>
                  <a:latin typeface="Ubuntu" panose="020B0504030602030204" pitchFamily="34" charset="0"/>
                </a:endParaRPr>
              </a:p>
              <a:p>
                <a:pPr marL="742950" lvl="2" indent="-2857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Ø"/>
                </a:pPr>
                <a:endParaRPr lang="sl-SI" sz="1400" dirty="0" smtClean="0">
                  <a:solidFill>
                    <a:prstClr val="black"/>
                  </a:solidFill>
                  <a:latin typeface="Ubuntu" panose="020B0504030602030204" pitchFamily="34" charset="0"/>
                </a:endParaRPr>
              </a:p>
              <a:p>
                <a:pPr marL="742950" lvl="2" indent="-2857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Ø"/>
                </a:pPr>
                <a:r>
                  <a:rPr lang="sl-SI" sz="1400" dirty="0" smtClean="0">
                    <a:solidFill>
                      <a:prstClr val="black"/>
                    </a:solidFill>
                    <a:latin typeface="Ubuntu" panose="020B0504030602030204" pitchFamily="34" charset="0"/>
                  </a:rPr>
                  <a:t>Prihranek energije, preprečevanje proizvajanja emisij in znižanje stopnje hrupa</a:t>
                </a:r>
                <a:endParaRPr lang="en-US" sz="1400" dirty="0">
                  <a:solidFill>
                    <a:prstClr val="black"/>
                  </a:solidFill>
                  <a:latin typeface="Ubuntu" panose="020B0504030602030204" pitchFamily="34" charset="0"/>
                </a:endParaRPr>
              </a:p>
            </p:txBody>
          </p:sp>
        </p:grp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590" y="3298812"/>
              <a:ext cx="6030746" cy="2002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Slika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0"/>
          <a:stretch/>
        </p:blipFill>
        <p:spPr>
          <a:xfrm>
            <a:off x="-39772" y="988610"/>
            <a:ext cx="9183772" cy="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8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7516</TotalTime>
  <Words>964</Words>
  <Application>Microsoft Office PowerPoint</Application>
  <PresentationFormat>Diaprojekcija na zaslonu (4:3)</PresentationFormat>
  <Paragraphs>176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MZIP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Dejan.Zupanc</dc:creator>
  <cp:lastModifiedBy>User</cp:lastModifiedBy>
  <cp:revision>523</cp:revision>
  <cp:lastPrinted>2017-10-16T13:49:40Z</cp:lastPrinted>
  <dcterms:created xsi:type="dcterms:W3CDTF">2016-06-28T07:28:05Z</dcterms:created>
  <dcterms:modified xsi:type="dcterms:W3CDTF">2017-10-19T14:24:57Z</dcterms:modified>
</cp:coreProperties>
</file>